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2" r:id="rId1"/>
  </p:sldMasterIdLst>
  <p:notesMasterIdLst>
    <p:notesMasterId r:id="rId18"/>
  </p:notesMasterIdLst>
  <p:sldIdLst>
    <p:sldId id="296" r:id="rId2"/>
    <p:sldId id="297" r:id="rId3"/>
    <p:sldId id="323" r:id="rId4"/>
    <p:sldId id="326" r:id="rId5"/>
    <p:sldId id="298" r:id="rId6"/>
    <p:sldId id="322" r:id="rId7"/>
    <p:sldId id="302" r:id="rId8"/>
    <p:sldId id="325" r:id="rId9"/>
    <p:sldId id="324" r:id="rId10"/>
    <p:sldId id="328" r:id="rId11"/>
    <p:sldId id="329" r:id="rId12"/>
    <p:sldId id="318" r:id="rId13"/>
    <p:sldId id="330" r:id="rId14"/>
    <p:sldId id="332" r:id="rId15"/>
    <p:sldId id="317" r:id="rId16"/>
    <p:sldId id="321" r:id="rId17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832DDF-D03A-45A9-A083-949C92BE177D}">
          <p14:sldIdLst>
            <p14:sldId id="296"/>
            <p14:sldId id="297"/>
            <p14:sldId id="323"/>
            <p14:sldId id="326"/>
            <p14:sldId id="298"/>
            <p14:sldId id="322"/>
            <p14:sldId id="302"/>
            <p14:sldId id="325"/>
            <p14:sldId id="324"/>
            <p14:sldId id="328"/>
            <p14:sldId id="329"/>
            <p14:sldId id="318"/>
            <p14:sldId id="330"/>
            <p14:sldId id="332"/>
            <p14:sldId id="317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67F00"/>
    <a:srgbClr val="FED5A8"/>
    <a:srgbClr val="FFC78F"/>
    <a:srgbClr val="FFDBB7"/>
    <a:srgbClr val="FFD6AC"/>
    <a:srgbClr val="FFD3A7"/>
    <a:srgbClr val="FFCC99"/>
    <a:srgbClr val="5F5F11"/>
    <a:srgbClr val="2C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2" autoAdjust="0"/>
    <p:restoredTop sz="99512" autoAdjust="0"/>
  </p:normalViewPr>
  <p:slideViewPr>
    <p:cSldViewPr>
      <p:cViewPr>
        <p:scale>
          <a:sx n="75" d="100"/>
          <a:sy n="75" d="100"/>
        </p:scale>
        <p:origin x="-542" y="9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38E2A-5726-4110-8B2E-AD71B3DC5041}" type="doc">
      <dgm:prSet loTypeId="urn:microsoft.com/office/officeart/2005/8/layout/orgChart1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26374DF-F85A-4DDC-9573-5743BFC0B732}" type="asst">
      <dgm:prSet custT="1"/>
      <dgm:spPr/>
      <dgm:t>
        <a:bodyPr/>
        <a:lstStyle/>
        <a:p>
          <a:r>
            <a:rPr lang="ru-RU" sz="1600" b="1" dirty="0" smtClean="0"/>
            <a:t>ООО "КОМТЭР-М" </a:t>
          </a:r>
        </a:p>
        <a:p>
          <a:r>
            <a:rPr lang="ru-RU" sz="1000" b="1" dirty="0" smtClean="0"/>
            <a:t>оператор агентской сети по строительству </a:t>
          </a:r>
        </a:p>
        <a:p>
          <a:r>
            <a:rPr lang="ru-RU" sz="1000" b="1" dirty="0" smtClean="0"/>
            <a:t>доступного жилья на территории РФ</a:t>
          </a:r>
        </a:p>
        <a:p>
          <a:r>
            <a:rPr lang="ru-RU" sz="800" dirty="0" smtClean="0"/>
            <a:t>управление и координация финансирования, организация торгов, </a:t>
          </a:r>
        </a:p>
        <a:p>
          <a:r>
            <a:rPr lang="ru-RU" sz="800" dirty="0" smtClean="0"/>
            <a:t>контроль качества и расходования финансовых ресурсов</a:t>
          </a:r>
          <a:endParaRPr lang="ru-RU" sz="800" dirty="0"/>
        </a:p>
      </dgm:t>
    </dgm:pt>
    <dgm:pt modelId="{92AC98EE-DA2C-4E6A-8DAE-681CA1A1A82B}" type="parTrans" cxnId="{AAA26A6B-0BA3-4E20-B6F6-E6203844015E}">
      <dgm:prSet/>
      <dgm:spPr/>
      <dgm:t>
        <a:bodyPr/>
        <a:lstStyle/>
        <a:p>
          <a:endParaRPr lang="ru-RU"/>
        </a:p>
      </dgm:t>
    </dgm:pt>
    <dgm:pt modelId="{E922A2E2-DFB7-4992-B081-46E8D69B417D}" type="sibTrans" cxnId="{AAA26A6B-0BA3-4E20-B6F6-E6203844015E}">
      <dgm:prSet/>
      <dgm:spPr/>
      <dgm:t>
        <a:bodyPr/>
        <a:lstStyle/>
        <a:p>
          <a:endParaRPr lang="ru-RU"/>
        </a:p>
      </dgm:t>
    </dgm:pt>
    <dgm:pt modelId="{D976314B-6FC3-4B5D-85BF-C3DAD5C254F8}">
      <dgm:prSet phldrT="[Текст]" custT="1"/>
      <dgm:spPr/>
      <dgm:t>
        <a:bodyPr/>
        <a:lstStyle/>
        <a:p>
          <a:r>
            <a:rPr lang="ru-RU" sz="1200" b="1" dirty="0" smtClean="0"/>
            <a:t>Агентство недвижимости </a:t>
          </a:r>
          <a:r>
            <a:rPr lang="ru-RU" sz="700" dirty="0" smtClean="0"/>
            <a:t>реализация объекта </a:t>
          </a:r>
          <a:r>
            <a:rPr lang="ru-RU" sz="700" smtClean="0"/>
            <a:t>и </a:t>
          </a:r>
        </a:p>
        <a:p>
          <a:r>
            <a:rPr lang="ru-RU" sz="700" smtClean="0"/>
            <a:t>оформление </a:t>
          </a:r>
          <a:r>
            <a:rPr lang="ru-RU" sz="700" dirty="0" smtClean="0"/>
            <a:t>сделок</a:t>
          </a:r>
          <a:endParaRPr lang="ru-RU" sz="700" dirty="0"/>
        </a:p>
      </dgm:t>
    </dgm:pt>
    <dgm:pt modelId="{44664324-80F0-4864-9624-D3C4D32F4E86}" type="parTrans" cxnId="{FD813CFD-3665-452E-9F05-232B6B3CAE77}">
      <dgm:prSet/>
      <dgm:spPr/>
      <dgm:t>
        <a:bodyPr/>
        <a:lstStyle/>
        <a:p>
          <a:endParaRPr lang="ru-RU"/>
        </a:p>
      </dgm:t>
    </dgm:pt>
    <dgm:pt modelId="{6B0BD7C6-3B85-4530-AABB-05306A89E534}" type="sibTrans" cxnId="{FD813CFD-3665-452E-9F05-232B6B3CAE77}">
      <dgm:prSet/>
      <dgm:spPr/>
      <dgm:t>
        <a:bodyPr/>
        <a:lstStyle/>
        <a:p>
          <a:endParaRPr lang="ru-RU"/>
        </a:p>
      </dgm:t>
    </dgm:pt>
    <dgm:pt modelId="{FF234443-74F2-47C8-BA9C-D3EF0E5DC615}">
      <dgm:prSet phldrT="[Текст]" custT="1"/>
      <dgm:spPr/>
      <dgm:t>
        <a:bodyPr/>
        <a:lstStyle/>
        <a:p>
          <a:r>
            <a:rPr lang="ru-RU" sz="1200" b="1" dirty="0" smtClean="0"/>
            <a:t>Заказчик-застройщик </a:t>
          </a:r>
        </a:p>
        <a:p>
          <a:r>
            <a:rPr lang="ru-RU" sz="700" dirty="0" smtClean="0"/>
            <a:t>представляет интересы  ООО "КОМТЭР-М" в  районе или городе и выполняет сбор исходно-разрешительной документации, технических условий, согласования и управление строительством</a:t>
          </a:r>
          <a:endParaRPr lang="ru-RU" sz="700" dirty="0"/>
        </a:p>
      </dgm:t>
    </dgm:pt>
    <dgm:pt modelId="{E9A2ACA4-A3EC-4344-A8B2-44C6A803A0A1}" type="parTrans" cxnId="{EA287F63-1087-42BC-9338-19F1E5DED96E}">
      <dgm:prSet/>
      <dgm:spPr/>
      <dgm:t>
        <a:bodyPr/>
        <a:lstStyle/>
        <a:p>
          <a:endParaRPr lang="ru-RU"/>
        </a:p>
      </dgm:t>
    </dgm:pt>
    <dgm:pt modelId="{CFEBA92F-40EB-4E77-A174-F9A08DFA6AF0}" type="sibTrans" cxnId="{EA287F63-1087-42BC-9338-19F1E5DED96E}">
      <dgm:prSet/>
      <dgm:spPr/>
      <dgm:t>
        <a:bodyPr/>
        <a:lstStyle/>
        <a:p>
          <a:endParaRPr lang="ru-RU"/>
        </a:p>
      </dgm:t>
    </dgm:pt>
    <dgm:pt modelId="{C50329A9-3329-4057-A4A1-85DB80CB2722}">
      <dgm:prSet custT="1"/>
      <dgm:spPr/>
      <dgm:t>
        <a:bodyPr/>
        <a:lstStyle/>
        <a:p>
          <a:r>
            <a:rPr lang="ru-RU" sz="1200" b="1" dirty="0" smtClean="0"/>
            <a:t>Охранное предприятие </a:t>
          </a:r>
        </a:p>
        <a:p>
          <a:r>
            <a:rPr lang="ru-RU" sz="800" dirty="0" smtClean="0"/>
            <a:t>осуществляет безопасность и охрану объекта</a:t>
          </a:r>
          <a:endParaRPr lang="ru-RU" sz="800" dirty="0"/>
        </a:p>
      </dgm:t>
    </dgm:pt>
    <dgm:pt modelId="{FBBC7242-5603-43B2-A137-4E2B5C5875B7}" type="parTrans" cxnId="{D30D8DD2-FA21-4C0E-94C0-A31C2F4A2710}">
      <dgm:prSet/>
      <dgm:spPr/>
      <dgm:t>
        <a:bodyPr/>
        <a:lstStyle/>
        <a:p>
          <a:endParaRPr lang="ru-RU"/>
        </a:p>
      </dgm:t>
    </dgm:pt>
    <dgm:pt modelId="{0D473062-15C4-4634-A590-A4317F3F7381}" type="sibTrans" cxnId="{D30D8DD2-FA21-4C0E-94C0-A31C2F4A2710}">
      <dgm:prSet/>
      <dgm:spPr/>
      <dgm:t>
        <a:bodyPr/>
        <a:lstStyle/>
        <a:p>
          <a:endParaRPr lang="ru-RU"/>
        </a:p>
      </dgm:t>
    </dgm:pt>
    <dgm:pt modelId="{81F15CD5-7318-4AEF-B2FD-30EF9F0CC9AA}">
      <dgm:prSet custT="1"/>
      <dgm:spPr/>
      <dgm:t>
        <a:bodyPr/>
        <a:lstStyle/>
        <a:p>
          <a:r>
            <a:rPr lang="ru-RU" sz="1200" b="1" dirty="0" smtClean="0"/>
            <a:t>Поставщики</a:t>
          </a:r>
        </a:p>
        <a:p>
          <a:r>
            <a:rPr lang="ru-RU" sz="800" dirty="0" smtClean="0"/>
            <a:t> поставка строительных материалов  и оборудования</a:t>
          </a:r>
          <a:endParaRPr lang="ru-RU" sz="800" dirty="0"/>
        </a:p>
      </dgm:t>
    </dgm:pt>
    <dgm:pt modelId="{D78BEE91-DBC5-436A-8267-273A1F7D89A3}" type="parTrans" cxnId="{66F217B5-6F3A-450D-AAA0-96C821B6A4C4}">
      <dgm:prSet/>
      <dgm:spPr/>
      <dgm:t>
        <a:bodyPr/>
        <a:lstStyle/>
        <a:p>
          <a:endParaRPr lang="ru-RU"/>
        </a:p>
      </dgm:t>
    </dgm:pt>
    <dgm:pt modelId="{473FA996-B745-4AFD-BFF6-9B303943E84F}" type="sibTrans" cxnId="{66F217B5-6F3A-450D-AAA0-96C821B6A4C4}">
      <dgm:prSet/>
      <dgm:spPr/>
      <dgm:t>
        <a:bodyPr/>
        <a:lstStyle/>
        <a:p>
          <a:endParaRPr lang="ru-RU"/>
        </a:p>
      </dgm:t>
    </dgm:pt>
    <dgm:pt modelId="{DE51E2D6-E015-45F2-9204-BF0D0713083D}">
      <dgm:prSet custT="1"/>
      <dgm:spPr/>
      <dgm:t>
        <a:bodyPr/>
        <a:lstStyle/>
        <a:p>
          <a:r>
            <a:rPr lang="ru-RU" sz="1200" b="1" dirty="0" smtClean="0"/>
            <a:t>Субподрядчики </a:t>
          </a:r>
        </a:p>
        <a:p>
          <a:r>
            <a:rPr lang="ru-RU" sz="800" dirty="0" smtClean="0"/>
            <a:t>выполнение строительно-монтажных работы, специальные работы, наружные коммуникации благоустройство</a:t>
          </a:r>
          <a:endParaRPr lang="ru-RU" sz="800" dirty="0"/>
        </a:p>
      </dgm:t>
    </dgm:pt>
    <dgm:pt modelId="{24165222-F0F6-4509-9863-B796E3BEB6CB}" type="parTrans" cxnId="{93AE0166-15A0-42A0-BD94-1EB825F0CDDD}">
      <dgm:prSet/>
      <dgm:spPr/>
      <dgm:t>
        <a:bodyPr/>
        <a:lstStyle/>
        <a:p>
          <a:endParaRPr lang="ru-RU"/>
        </a:p>
      </dgm:t>
    </dgm:pt>
    <dgm:pt modelId="{8248D002-457E-43E6-8DA0-FF5CCDB72A81}" type="sibTrans" cxnId="{93AE0166-15A0-42A0-BD94-1EB825F0CDDD}">
      <dgm:prSet/>
      <dgm:spPr/>
      <dgm:t>
        <a:bodyPr/>
        <a:lstStyle/>
        <a:p>
          <a:endParaRPr lang="ru-RU"/>
        </a:p>
      </dgm:t>
    </dgm:pt>
    <dgm:pt modelId="{C9BE7E9A-8AE9-46B2-BEA2-20794A7C2E87}" type="pres">
      <dgm:prSet presAssocID="{34D38E2A-5726-4110-8B2E-AD71B3DC50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94617D-81C3-4602-B05E-D731413B44E5}" type="pres">
      <dgm:prSet presAssocID="{326374DF-F85A-4DDC-9573-5743BFC0B732}" presName="hierRoot1" presStyleCnt="0">
        <dgm:presLayoutVars>
          <dgm:hierBranch val="init"/>
        </dgm:presLayoutVars>
      </dgm:prSet>
      <dgm:spPr/>
    </dgm:pt>
    <dgm:pt modelId="{9E597FCE-4F9D-4B0D-82B2-BC696C4522FF}" type="pres">
      <dgm:prSet presAssocID="{326374DF-F85A-4DDC-9573-5743BFC0B732}" presName="rootComposite1" presStyleCnt="0"/>
      <dgm:spPr/>
    </dgm:pt>
    <dgm:pt modelId="{BC7C865F-5654-4035-99F0-4F686B22D72A}" type="pres">
      <dgm:prSet presAssocID="{326374DF-F85A-4DDC-9573-5743BFC0B732}" presName="rootText1" presStyleLbl="node0" presStyleIdx="0" presStyleCnt="1" custScaleX="280802" custScaleY="150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CB37F5-C7D7-4851-A799-396FE4C04BE8}" type="pres">
      <dgm:prSet presAssocID="{326374DF-F85A-4DDC-9573-5743BFC0B732}" presName="rootConnector1" presStyleLbl="asst0" presStyleIdx="0" presStyleCnt="0"/>
      <dgm:spPr/>
    </dgm:pt>
    <dgm:pt modelId="{51BE401E-2072-45D8-A626-BA6BBF364195}" type="pres">
      <dgm:prSet presAssocID="{326374DF-F85A-4DDC-9573-5743BFC0B732}" presName="hierChild2" presStyleCnt="0"/>
      <dgm:spPr/>
    </dgm:pt>
    <dgm:pt modelId="{5167F051-5DAE-4A76-AF76-BC6B6FDF7432}" type="pres">
      <dgm:prSet presAssocID="{44664324-80F0-4864-9624-D3C4D32F4E86}" presName="Name37" presStyleLbl="parChTrans1D2" presStyleIdx="0" presStyleCnt="3"/>
      <dgm:spPr/>
    </dgm:pt>
    <dgm:pt modelId="{630EAAFB-D511-4A4B-A244-46899F92CCE1}" type="pres">
      <dgm:prSet presAssocID="{D976314B-6FC3-4B5D-85BF-C3DAD5C254F8}" presName="hierRoot2" presStyleCnt="0">
        <dgm:presLayoutVars>
          <dgm:hierBranch val="init"/>
        </dgm:presLayoutVars>
      </dgm:prSet>
      <dgm:spPr/>
    </dgm:pt>
    <dgm:pt modelId="{13090AA1-96B0-47F0-A54B-F6DD809E9545}" type="pres">
      <dgm:prSet presAssocID="{D976314B-6FC3-4B5D-85BF-C3DAD5C254F8}" presName="rootComposite" presStyleCnt="0"/>
      <dgm:spPr/>
    </dgm:pt>
    <dgm:pt modelId="{2746FA05-18D8-42C2-B397-47C3F800C8B0}" type="pres">
      <dgm:prSet presAssocID="{D976314B-6FC3-4B5D-85BF-C3DAD5C254F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7C312-36A7-4BDA-B8E8-CDE22A68EECB}" type="pres">
      <dgm:prSet presAssocID="{D976314B-6FC3-4B5D-85BF-C3DAD5C254F8}" presName="rootConnector" presStyleLbl="node2" presStyleIdx="0" presStyleCnt="3"/>
      <dgm:spPr/>
    </dgm:pt>
    <dgm:pt modelId="{293E7C5D-E1E5-4A30-86C7-EAFA872AB6BE}" type="pres">
      <dgm:prSet presAssocID="{D976314B-6FC3-4B5D-85BF-C3DAD5C254F8}" presName="hierChild4" presStyleCnt="0"/>
      <dgm:spPr/>
    </dgm:pt>
    <dgm:pt modelId="{A088AE0C-8826-412C-B024-00619601AF50}" type="pres">
      <dgm:prSet presAssocID="{D976314B-6FC3-4B5D-85BF-C3DAD5C254F8}" presName="hierChild5" presStyleCnt="0"/>
      <dgm:spPr/>
    </dgm:pt>
    <dgm:pt modelId="{C1A72A6F-DBA5-4AB2-A43F-6B9854A2F704}" type="pres">
      <dgm:prSet presAssocID="{E9A2ACA4-A3EC-4344-A8B2-44C6A803A0A1}" presName="Name37" presStyleLbl="parChTrans1D2" presStyleIdx="1" presStyleCnt="3"/>
      <dgm:spPr/>
    </dgm:pt>
    <dgm:pt modelId="{4BFF2241-3928-414B-B68C-F3D8641A3F75}" type="pres">
      <dgm:prSet presAssocID="{FF234443-74F2-47C8-BA9C-D3EF0E5DC615}" presName="hierRoot2" presStyleCnt="0">
        <dgm:presLayoutVars>
          <dgm:hierBranch val="init"/>
        </dgm:presLayoutVars>
      </dgm:prSet>
      <dgm:spPr/>
    </dgm:pt>
    <dgm:pt modelId="{7EDB9DFA-EC70-4DF0-BCF3-9C5D95810735}" type="pres">
      <dgm:prSet presAssocID="{FF234443-74F2-47C8-BA9C-D3EF0E5DC615}" presName="rootComposite" presStyleCnt="0"/>
      <dgm:spPr/>
    </dgm:pt>
    <dgm:pt modelId="{8EBF08C4-2EEC-4A2B-854B-C6245682F4D7}" type="pres">
      <dgm:prSet presAssocID="{FF234443-74F2-47C8-BA9C-D3EF0E5DC615}" presName="rootText" presStyleLbl="node2" presStyleIdx="1" presStyleCnt="3" custScaleX="158378" custScaleY="87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EBA1A-9547-4787-B420-DEFA00A470F4}" type="pres">
      <dgm:prSet presAssocID="{FF234443-74F2-47C8-BA9C-D3EF0E5DC615}" presName="rootConnector" presStyleLbl="node2" presStyleIdx="1" presStyleCnt="3"/>
      <dgm:spPr/>
    </dgm:pt>
    <dgm:pt modelId="{49F7C892-B27E-4168-998B-44513C0EE95F}" type="pres">
      <dgm:prSet presAssocID="{FF234443-74F2-47C8-BA9C-D3EF0E5DC615}" presName="hierChild4" presStyleCnt="0"/>
      <dgm:spPr/>
    </dgm:pt>
    <dgm:pt modelId="{5A9892F1-7DB0-4A6B-849F-CBCC78D14CDD}" type="pres">
      <dgm:prSet presAssocID="{D78BEE91-DBC5-436A-8267-273A1F7D89A3}" presName="Name37" presStyleLbl="parChTrans1D3" presStyleIdx="0" presStyleCnt="2"/>
      <dgm:spPr/>
    </dgm:pt>
    <dgm:pt modelId="{FDE814A6-DD3F-421E-8ED1-858242A969B6}" type="pres">
      <dgm:prSet presAssocID="{81F15CD5-7318-4AEF-B2FD-30EF9F0CC9AA}" presName="hierRoot2" presStyleCnt="0">
        <dgm:presLayoutVars>
          <dgm:hierBranch val="init"/>
        </dgm:presLayoutVars>
      </dgm:prSet>
      <dgm:spPr/>
    </dgm:pt>
    <dgm:pt modelId="{14428DD5-7483-46E4-AE16-20A1BAE9C42F}" type="pres">
      <dgm:prSet presAssocID="{81F15CD5-7318-4AEF-B2FD-30EF9F0CC9AA}" presName="rootComposite" presStyleCnt="0"/>
      <dgm:spPr/>
    </dgm:pt>
    <dgm:pt modelId="{B31C371D-8A35-4110-805C-ED83EAD409C1}" type="pres">
      <dgm:prSet presAssocID="{81F15CD5-7318-4AEF-B2FD-30EF9F0CC9AA}" presName="rootText" presStyleLbl="node3" presStyleIdx="0" presStyleCnt="2">
        <dgm:presLayoutVars>
          <dgm:chPref val="3"/>
        </dgm:presLayoutVars>
      </dgm:prSet>
      <dgm:spPr/>
    </dgm:pt>
    <dgm:pt modelId="{59F94431-BB4C-474C-8287-32AF5F8F2708}" type="pres">
      <dgm:prSet presAssocID="{81F15CD5-7318-4AEF-B2FD-30EF9F0CC9AA}" presName="rootConnector" presStyleLbl="node3" presStyleIdx="0" presStyleCnt="2"/>
      <dgm:spPr/>
    </dgm:pt>
    <dgm:pt modelId="{8676BE7B-E955-47AD-BA3C-4DA194132B9E}" type="pres">
      <dgm:prSet presAssocID="{81F15CD5-7318-4AEF-B2FD-30EF9F0CC9AA}" presName="hierChild4" presStyleCnt="0"/>
      <dgm:spPr/>
    </dgm:pt>
    <dgm:pt modelId="{D7E6B422-D2C4-4C96-8713-28B1E803BA10}" type="pres">
      <dgm:prSet presAssocID="{81F15CD5-7318-4AEF-B2FD-30EF9F0CC9AA}" presName="hierChild5" presStyleCnt="0"/>
      <dgm:spPr/>
    </dgm:pt>
    <dgm:pt modelId="{94D650E0-46E7-4B13-8E60-C26D023990FD}" type="pres">
      <dgm:prSet presAssocID="{24165222-F0F6-4509-9863-B796E3BEB6CB}" presName="Name37" presStyleLbl="parChTrans1D3" presStyleIdx="1" presStyleCnt="2"/>
      <dgm:spPr/>
    </dgm:pt>
    <dgm:pt modelId="{2FCE1BCD-E2B3-40D8-AEC6-FF89A7040DC1}" type="pres">
      <dgm:prSet presAssocID="{DE51E2D6-E015-45F2-9204-BF0D0713083D}" presName="hierRoot2" presStyleCnt="0">
        <dgm:presLayoutVars>
          <dgm:hierBranch val="init"/>
        </dgm:presLayoutVars>
      </dgm:prSet>
      <dgm:spPr/>
    </dgm:pt>
    <dgm:pt modelId="{E95DF133-2851-4B4B-B6AD-40390EFC918B}" type="pres">
      <dgm:prSet presAssocID="{DE51E2D6-E015-45F2-9204-BF0D0713083D}" presName="rootComposite" presStyleCnt="0"/>
      <dgm:spPr/>
    </dgm:pt>
    <dgm:pt modelId="{AF32B50A-868A-4605-8616-5C248D1DF235}" type="pres">
      <dgm:prSet presAssocID="{DE51E2D6-E015-45F2-9204-BF0D0713083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737030-FD44-4DD9-88DC-E8D18EEDD678}" type="pres">
      <dgm:prSet presAssocID="{DE51E2D6-E015-45F2-9204-BF0D0713083D}" presName="rootConnector" presStyleLbl="node3" presStyleIdx="1" presStyleCnt="2"/>
      <dgm:spPr/>
    </dgm:pt>
    <dgm:pt modelId="{9697BB5A-CD0D-4A74-A51D-7973BFFFFBF5}" type="pres">
      <dgm:prSet presAssocID="{DE51E2D6-E015-45F2-9204-BF0D0713083D}" presName="hierChild4" presStyleCnt="0"/>
      <dgm:spPr/>
    </dgm:pt>
    <dgm:pt modelId="{DF286C41-A6FB-4477-A15A-5D139FA32F46}" type="pres">
      <dgm:prSet presAssocID="{DE51E2D6-E015-45F2-9204-BF0D0713083D}" presName="hierChild5" presStyleCnt="0"/>
      <dgm:spPr/>
    </dgm:pt>
    <dgm:pt modelId="{3168C020-9F9D-482F-BF75-48955B82D13B}" type="pres">
      <dgm:prSet presAssocID="{FF234443-74F2-47C8-BA9C-D3EF0E5DC615}" presName="hierChild5" presStyleCnt="0"/>
      <dgm:spPr/>
    </dgm:pt>
    <dgm:pt modelId="{DD1670B3-042F-40C0-BE9C-1D28C9033780}" type="pres">
      <dgm:prSet presAssocID="{FBBC7242-5603-43B2-A137-4E2B5C5875B7}" presName="Name37" presStyleLbl="parChTrans1D2" presStyleIdx="2" presStyleCnt="3"/>
      <dgm:spPr/>
    </dgm:pt>
    <dgm:pt modelId="{14CD3113-E2A3-4CAA-A146-F700BBB63348}" type="pres">
      <dgm:prSet presAssocID="{C50329A9-3329-4057-A4A1-85DB80CB2722}" presName="hierRoot2" presStyleCnt="0">
        <dgm:presLayoutVars>
          <dgm:hierBranch val="init"/>
        </dgm:presLayoutVars>
      </dgm:prSet>
      <dgm:spPr/>
    </dgm:pt>
    <dgm:pt modelId="{BF459F44-4314-4A28-BD3C-DBBF0C0ADF19}" type="pres">
      <dgm:prSet presAssocID="{C50329A9-3329-4057-A4A1-85DB80CB2722}" presName="rootComposite" presStyleCnt="0"/>
      <dgm:spPr/>
    </dgm:pt>
    <dgm:pt modelId="{1A3747B5-AC28-4E58-A75F-FC642586C61B}" type="pres">
      <dgm:prSet presAssocID="{C50329A9-3329-4057-A4A1-85DB80CB272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B4D8B1-6DCB-4D4B-AB25-E772463CFE5B}" type="pres">
      <dgm:prSet presAssocID="{C50329A9-3329-4057-A4A1-85DB80CB2722}" presName="rootConnector" presStyleLbl="node2" presStyleIdx="2" presStyleCnt="3"/>
      <dgm:spPr/>
    </dgm:pt>
    <dgm:pt modelId="{C91F5249-13E4-4AEA-B338-A6F28BDB393E}" type="pres">
      <dgm:prSet presAssocID="{C50329A9-3329-4057-A4A1-85DB80CB2722}" presName="hierChild4" presStyleCnt="0"/>
      <dgm:spPr/>
    </dgm:pt>
    <dgm:pt modelId="{61E46660-4D21-44B1-B96E-1C24ED3CA637}" type="pres">
      <dgm:prSet presAssocID="{C50329A9-3329-4057-A4A1-85DB80CB2722}" presName="hierChild5" presStyleCnt="0"/>
      <dgm:spPr/>
    </dgm:pt>
    <dgm:pt modelId="{E58B8C7B-463C-4505-8EA3-BC5C2E6A2096}" type="pres">
      <dgm:prSet presAssocID="{326374DF-F85A-4DDC-9573-5743BFC0B732}" presName="hierChild3" presStyleCnt="0"/>
      <dgm:spPr/>
    </dgm:pt>
  </dgm:ptLst>
  <dgm:cxnLst>
    <dgm:cxn modelId="{635E0607-19A1-489A-8524-4B2597328347}" type="presOf" srcId="{FBBC7242-5603-43B2-A137-4E2B5C5875B7}" destId="{DD1670B3-042F-40C0-BE9C-1D28C9033780}" srcOrd="0" destOrd="0" presId="urn:microsoft.com/office/officeart/2005/8/layout/orgChart1"/>
    <dgm:cxn modelId="{BCED0547-1107-483B-BC88-FC9719EC7A63}" type="presOf" srcId="{D976314B-6FC3-4B5D-85BF-C3DAD5C254F8}" destId="{8847C312-36A7-4BDA-B8E8-CDE22A68EECB}" srcOrd="1" destOrd="0" presId="urn:microsoft.com/office/officeart/2005/8/layout/orgChart1"/>
    <dgm:cxn modelId="{E3206543-6580-46FA-A8E3-007344091583}" type="presOf" srcId="{326374DF-F85A-4DDC-9573-5743BFC0B732}" destId="{F6CB37F5-C7D7-4851-A799-396FE4C04BE8}" srcOrd="1" destOrd="0" presId="urn:microsoft.com/office/officeart/2005/8/layout/orgChart1"/>
    <dgm:cxn modelId="{E314FF52-E915-468C-B08E-C352D6DDABF1}" type="presOf" srcId="{44664324-80F0-4864-9624-D3C4D32F4E86}" destId="{5167F051-5DAE-4A76-AF76-BC6B6FDF7432}" srcOrd="0" destOrd="0" presId="urn:microsoft.com/office/officeart/2005/8/layout/orgChart1"/>
    <dgm:cxn modelId="{5F63C860-531A-4F4B-92D0-4FB75C8B0AF0}" type="presOf" srcId="{81F15CD5-7318-4AEF-B2FD-30EF9F0CC9AA}" destId="{B31C371D-8A35-4110-805C-ED83EAD409C1}" srcOrd="0" destOrd="0" presId="urn:microsoft.com/office/officeart/2005/8/layout/orgChart1"/>
    <dgm:cxn modelId="{64FD8E28-CE6F-4C01-A832-08A6CA802866}" type="presOf" srcId="{E9A2ACA4-A3EC-4344-A8B2-44C6A803A0A1}" destId="{C1A72A6F-DBA5-4AB2-A43F-6B9854A2F704}" srcOrd="0" destOrd="0" presId="urn:microsoft.com/office/officeart/2005/8/layout/orgChart1"/>
    <dgm:cxn modelId="{0699C32D-5995-4022-93C7-4801A918C995}" type="presOf" srcId="{C50329A9-3329-4057-A4A1-85DB80CB2722}" destId="{B3B4D8B1-6DCB-4D4B-AB25-E772463CFE5B}" srcOrd="1" destOrd="0" presId="urn:microsoft.com/office/officeart/2005/8/layout/orgChart1"/>
    <dgm:cxn modelId="{8FAD00BD-3AD2-4FFB-AC04-98670424C7B9}" type="presOf" srcId="{C50329A9-3329-4057-A4A1-85DB80CB2722}" destId="{1A3747B5-AC28-4E58-A75F-FC642586C61B}" srcOrd="0" destOrd="0" presId="urn:microsoft.com/office/officeart/2005/8/layout/orgChart1"/>
    <dgm:cxn modelId="{D30D8DD2-FA21-4C0E-94C0-A31C2F4A2710}" srcId="{326374DF-F85A-4DDC-9573-5743BFC0B732}" destId="{C50329A9-3329-4057-A4A1-85DB80CB2722}" srcOrd="2" destOrd="0" parTransId="{FBBC7242-5603-43B2-A137-4E2B5C5875B7}" sibTransId="{0D473062-15C4-4634-A590-A4317F3F7381}"/>
    <dgm:cxn modelId="{09F1B87F-1042-481A-ABCD-5A504FC3D179}" type="presOf" srcId="{FF234443-74F2-47C8-BA9C-D3EF0E5DC615}" destId="{3A6EBA1A-9547-4787-B420-DEFA00A470F4}" srcOrd="1" destOrd="0" presId="urn:microsoft.com/office/officeart/2005/8/layout/orgChart1"/>
    <dgm:cxn modelId="{D99B1183-A99D-48DC-925E-54C857AF8AD8}" type="presOf" srcId="{D78BEE91-DBC5-436A-8267-273A1F7D89A3}" destId="{5A9892F1-7DB0-4A6B-849F-CBCC78D14CDD}" srcOrd="0" destOrd="0" presId="urn:microsoft.com/office/officeart/2005/8/layout/orgChart1"/>
    <dgm:cxn modelId="{FD813CFD-3665-452E-9F05-232B6B3CAE77}" srcId="{326374DF-F85A-4DDC-9573-5743BFC0B732}" destId="{D976314B-6FC3-4B5D-85BF-C3DAD5C254F8}" srcOrd="0" destOrd="0" parTransId="{44664324-80F0-4864-9624-D3C4D32F4E86}" sibTransId="{6B0BD7C6-3B85-4530-AABB-05306A89E534}"/>
    <dgm:cxn modelId="{62D4A96F-7F66-4AFD-AD46-8DA03A318E1D}" type="presOf" srcId="{24165222-F0F6-4509-9863-B796E3BEB6CB}" destId="{94D650E0-46E7-4B13-8E60-C26D023990FD}" srcOrd="0" destOrd="0" presId="urn:microsoft.com/office/officeart/2005/8/layout/orgChart1"/>
    <dgm:cxn modelId="{0423396A-5E8F-4073-9FFF-FC7AD113E311}" type="presOf" srcId="{326374DF-F85A-4DDC-9573-5743BFC0B732}" destId="{BC7C865F-5654-4035-99F0-4F686B22D72A}" srcOrd="0" destOrd="0" presId="urn:microsoft.com/office/officeart/2005/8/layout/orgChart1"/>
    <dgm:cxn modelId="{745B476A-15C2-45CC-8956-404F6D291D10}" type="presOf" srcId="{DE51E2D6-E015-45F2-9204-BF0D0713083D}" destId="{AF32B50A-868A-4605-8616-5C248D1DF235}" srcOrd="0" destOrd="0" presId="urn:microsoft.com/office/officeart/2005/8/layout/orgChart1"/>
    <dgm:cxn modelId="{93AE0166-15A0-42A0-BD94-1EB825F0CDDD}" srcId="{FF234443-74F2-47C8-BA9C-D3EF0E5DC615}" destId="{DE51E2D6-E015-45F2-9204-BF0D0713083D}" srcOrd="1" destOrd="0" parTransId="{24165222-F0F6-4509-9863-B796E3BEB6CB}" sibTransId="{8248D002-457E-43E6-8DA0-FF5CCDB72A81}"/>
    <dgm:cxn modelId="{66F217B5-6F3A-450D-AAA0-96C821B6A4C4}" srcId="{FF234443-74F2-47C8-BA9C-D3EF0E5DC615}" destId="{81F15CD5-7318-4AEF-B2FD-30EF9F0CC9AA}" srcOrd="0" destOrd="0" parTransId="{D78BEE91-DBC5-436A-8267-273A1F7D89A3}" sibTransId="{473FA996-B745-4AFD-BFF6-9B303943E84F}"/>
    <dgm:cxn modelId="{16A27459-9FCD-45FC-A0A9-BA1A3A78C79E}" type="presOf" srcId="{DE51E2D6-E015-45F2-9204-BF0D0713083D}" destId="{CE737030-FD44-4DD9-88DC-E8D18EEDD678}" srcOrd="1" destOrd="0" presId="urn:microsoft.com/office/officeart/2005/8/layout/orgChart1"/>
    <dgm:cxn modelId="{7EC44DF6-42F7-40CB-BD03-6DED6EE4BCF1}" type="presOf" srcId="{81F15CD5-7318-4AEF-B2FD-30EF9F0CC9AA}" destId="{59F94431-BB4C-474C-8287-32AF5F8F2708}" srcOrd="1" destOrd="0" presId="urn:microsoft.com/office/officeart/2005/8/layout/orgChart1"/>
    <dgm:cxn modelId="{3189E6D0-41D3-4282-B0DE-0D6EF1B6F5BC}" type="presOf" srcId="{D976314B-6FC3-4B5D-85BF-C3DAD5C254F8}" destId="{2746FA05-18D8-42C2-B397-47C3F800C8B0}" srcOrd="0" destOrd="0" presId="urn:microsoft.com/office/officeart/2005/8/layout/orgChart1"/>
    <dgm:cxn modelId="{98FFD557-6BE7-4FF9-9993-B9E9EF500ABB}" type="presOf" srcId="{34D38E2A-5726-4110-8B2E-AD71B3DC5041}" destId="{C9BE7E9A-8AE9-46B2-BEA2-20794A7C2E87}" srcOrd="0" destOrd="0" presId="urn:microsoft.com/office/officeart/2005/8/layout/orgChart1"/>
    <dgm:cxn modelId="{23DE5BF0-FEF1-439D-8BA8-D540F08E17CB}" type="presOf" srcId="{FF234443-74F2-47C8-BA9C-D3EF0E5DC615}" destId="{8EBF08C4-2EEC-4A2B-854B-C6245682F4D7}" srcOrd="0" destOrd="0" presId="urn:microsoft.com/office/officeart/2005/8/layout/orgChart1"/>
    <dgm:cxn modelId="{EA287F63-1087-42BC-9338-19F1E5DED96E}" srcId="{326374DF-F85A-4DDC-9573-5743BFC0B732}" destId="{FF234443-74F2-47C8-BA9C-D3EF0E5DC615}" srcOrd="1" destOrd="0" parTransId="{E9A2ACA4-A3EC-4344-A8B2-44C6A803A0A1}" sibTransId="{CFEBA92F-40EB-4E77-A174-F9A08DFA6AF0}"/>
    <dgm:cxn modelId="{AAA26A6B-0BA3-4E20-B6F6-E6203844015E}" srcId="{34D38E2A-5726-4110-8B2E-AD71B3DC5041}" destId="{326374DF-F85A-4DDC-9573-5743BFC0B732}" srcOrd="0" destOrd="0" parTransId="{92AC98EE-DA2C-4E6A-8DAE-681CA1A1A82B}" sibTransId="{E922A2E2-DFB7-4992-B081-46E8D69B417D}"/>
    <dgm:cxn modelId="{5B3A7BA8-EB3B-4E9C-800C-EC7DF762BB63}" type="presParOf" srcId="{C9BE7E9A-8AE9-46B2-BEA2-20794A7C2E87}" destId="{DA94617D-81C3-4602-B05E-D731413B44E5}" srcOrd="0" destOrd="0" presId="urn:microsoft.com/office/officeart/2005/8/layout/orgChart1"/>
    <dgm:cxn modelId="{35D406B4-DAAE-4F8A-82C3-23036F21C9BE}" type="presParOf" srcId="{DA94617D-81C3-4602-B05E-D731413B44E5}" destId="{9E597FCE-4F9D-4B0D-82B2-BC696C4522FF}" srcOrd="0" destOrd="0" presId="urn:microsoft.com/office/officeart/2005/8/layout/orgChart1"/>
    <dgm:cxn modelId="{562F0E09-9DD7-4F5B-AE0C-1B6DD9B0E40F}" type="presParOf" srcId="{9E597FCE-4F9D-4B0D-82B2-BC696C4522FF}" destId="{BC7C865F-5654-4035-99F0-4F686B22D72A}" srcOrd="0" destOrd="0" presId="urn:microsoft.com/office/officeart/2005/8/layout/orgChart1"/>
    <dgm:cxn modelId="{D22FB1F6-5361-4390-8A1B-2AC3C2ED491B}" type="presParOf" srcId="{9E597FCE-4F9D-4B0D-82B2-BC696C4522FF}" destId="{F6CB37F5-C7D7-4851-A799-396FE4C04BE8}" srcOrd="1" destOrd="0" presId="urn:microsoft.com/office/officeart/2005/8/layout/orgChart1"/>
    <dgm:cxn modelId="{D6993D98-3F8F-4CB3-A0F4-BE8ECDCA5B87}" type="presParOf" srcId="{DA94617D-81C3-4602-B05E-D731413B44E5}" destId="{51BE401E-2072-45D8-A626-BA6BBF364195}" srcOrd="1" destOrd="0" presId="urn:microsoft.com/office/officeart/2005/8/layout/orgChart1"/>
    <dgm:cxn modelId="{87FADD2E-59C0-4929-BB7C-039F954ACF60}" type="presParOf" srcId="{51BE401E-2072-45D8-A626-BA6BBF364195}" destId="{5167F051-5DAE-4A76-AF76-BC6B6FDF7432}" srcOrd="0" destOrd="0" presId="urn:microsoft.com/office/officeart/2005/8/layout/orgChart1"/>
    <dgm:cxn modelId="{CDC5894E-AADC-4BC8-96B7-1143D6942F07}" type="presParOf" srcId="{51BE401E-2072-45D8-A626-BA6BBF364195}" destId="{630EAAFB-D511-4A4B-A244-46899F92CCE1}" srcOrd="1" destOrd="0" presId="urn:microsoft.com/office/officeart/2005/8/layout/orgChart1"/>
    <dgm:cxn modelId="{3D0FC0B9-1B41-47E5-B85C-D4CEC2036F95}" type="presParOf" srcId="{630EAAFB-D511-4A4B-A244-46899F92CCE1}" destId="{13090AA1-96B0-47F0-A54B-F6DD809E9545}" srcOrd="0" destOrd="0" presId="urn:microsoft.com/office/officeart/2005/8/layout/orgChart1"/>
    <dgm:cxn modelId="{3D3AF434-22DB-4B2D-89C8-7462B6FAB7FB}" type="presParOf" srcId="{13090AA1-96B0-47F0-A54B-F6DD809E9545}" destId="{2746FA05-18D8-42C2-B397-47C3F800C8B0}" srcOrd="0" destOrd="0" presId="urn:microsoft.com/office/officeart/2005/8/layout/orgChart1"/>
    <dgm:cxn modelId="{7917F1C8-3738-4199-B473-1DE6EC891211}" type="presParOf" srcId="{13090AA1-96B0-47F0-A54B-F6DD809E9545}" destId="{8847C312-36A7-4BDA-B8E8-CDE22A68EECB}" srcOrd="1" destOrd="0" presId="urn:microsoft.com/office/officeart/2005/8/layout/orgChart1"/>
    <dgm:cxn modelId="{1C659B4E-E5EE-44C0-B40D-1992E37AB263}" type="presParOf" srcId="{630EAAFB-D511-4A4B-A244-46899F92CCE1}" destId="{293E7C5D-E1E5-4A30-86C7-EAFA872AB6BE}" srcOrd="1" destOrd="0" presId="urn:microsoft.com/office/officeart/2005/8/layout/orgChart1"/>
    <dgm:cxn modelId="{F20F9D01-62A3-4E94-BF46-28E5E2072D1B}" type="presParOf" srcId="{630EAAFB-D511-4A4B-A244-46899F92CCE1}" destId="{A088AE0C-8826-412C-B024-00619601AF50}" srcOrd="2" destOrd="0" presId="urn:microsoft.com/office/officeart/2005/8/layout/orgChart1"/>
    <dgm:cxn modelId="{3CB5A8C1-5BB9-41E5-A9BB-4EA8303EB6FA}" type="presParOf" srcId="{51BE401E-2072-45D8-A626-BA6BBF364195}" destId="{C1A72A6F-DBA5-4AB2-A43F-6B9854A2F704}" srcOrd="2" destOrd="0" presId="urn:microsoft.com/office/officeart/2005/8/layout/orgChart1"/>
    <dgm:cxn modelId="{2121380A-4CC2-4048-AF50-21C5CF5B0818}" type="presParOf" srcId="{51BE401E-2072-45D8-A626-BA6BBF364195}" destId="{4BFF2241-3928-414B-B68C-F3D8641A3F75}" srcOrd="3" destOrd="0" presId="urn:microsoft.com/office/officeart/2005/8/layout/orgChart1"/>
    <dgm:cxn modelId="{8EF1E46F-24BB-46A1-8B31-1891137F662A}" type="presParOf" srcId="{4BFF2241-3928-414B-B68C-F3D8641A3F75}" destId="{7EDB9DFA-EC70-4DF0-BCF3-9C5D95810735}" srcOrd="0" destOrd="0" presId="urn:microsoft.com/office/officeart/2005/8/layout/orgChart1"/>
    <dgm:cxn modelId="{8AA3CCA8-0D6E-4CE9-B86A-C120FBE68FCC}" type="presParOf" srcId="{7EDB9DFA-EC70-4DF0-BCF3-9C5D95810735}" destId="{8EBF08C4-2EEC-4A2B-854B-C6245682F4D7}" srcOrd="0" destOrd="0" presId="urn:microsoft.com/office/officeart/2005/8/layout/orgChart1"/>
    <dgm:cxn modelId="{9BCB8359-2237-4463-B131-85BA5282B788}" type="presParOf" srcId="{7EDB9DFA-EC70-4DF0-BCF3-9C5D95810735}" destId="{3A6EBA1A-9547-4787-B420-DEFA00A470F4}" srcOrd="1" destOrd="0" presId="urn:microsoft.com/office/officeart/2005/8/layout/orgChart1"/>
    <dgm:cxn modelId="{51FA9A34-A4EC-457F-AFA9-E3DD5DBC7894}" type="presParOf" srcId="{4BFF2241-3928-414B-B68C-F3D8641A3F75}" destId="{49F7C892-B27E-4168-998B-44513C0EE95F}" srcOrd="1" destOrd="0" presId="urn:microsoft.com/office/officeart/2005/8/layout/orgChart1"/>
    <dgm:cxn modelId="{743B4C5F-82D5-4CCB-86B1-E39A43462618}" type="presParOf" srcId="{49F7C892-B27E-4168-998B-44513C0EE95F}" destId="{5A9892F1-7DB0-4A6B-849F-CBCC78D14CDD}" srcOrd="0" destOrd="0" presId="urn:microsoft.com/office/officeart/2005/8/layout/orgChart1"/>
    <dgm:cxn modelId="{4C348A4C-1D7A-462B-A405-9FAFBFFA5042}" type="presParOf" srcId="{49F7C892-B27E-4168-998B-44513C0EE95F}" destId="{FDE814A6-DD3F-421E-8ED1-858242A969B6}" srcOrd="1" destOrd="0" presId="urn:microsoft.com/office/officeart/2005/8/layout/orgChart1"/>
    <dgm:cxn modelId="{D92AB54D-DA7D-4F13-B173-49961251A412}" type="presParOf" srcId="{FDE814A6-DD3F-421E-8ED1-858242A969B6}" destId="{14428DD5-7483-46E4-AE16-20A1BAE9C42F}" srcOrd="0" destOrd="0" presId="urn:microsoft.com/office/officeart/2005/8/layout/orgChart1"/>
    <dgm:cxn modelId="{EA3EE448-4BF1-4449-86B9-DF2F88C6D90E}" type="presParOf" srcId="{14428DD5-7483-46E4-AE16-20A1BAE9C42F}" destId="{B31C371D-8A35-4110-805C-ED83EAD409C1}" srcOrd="0" destOrd="0" presId="urn:microsoft.com/office/officeart/2005/8/layout/orgChart1"/>
    <dgm:cxn modelId="{B9C11555-4F48-470D-AE2A-C18AE0270CA5}" type="presParOf" srcId="{14428DD5-7483-46E4-AE16-20A1BAE9C42F}" destId="{59F94431-BB4C-474C-8287-32AF5F8F2708}" srcOrd="1" destOrd="0" presId="urn:microsoft.com/office/officeart/2005/8/layout/orgChart1"/>
    <dgm:cxn modelId="{BDC598E1-0E4D-449B-AAC2-BD42BC068713}" type="presParOf" srcId="{FDE814A6-DD3F-421E-8ED1-858242A969B6}" destId="{8676BE7B-E955-47AD-BA3C-4DA194132B9E}" srcOrd="1" destOrd="0" presId="urn:microsoft.com/office/officeart/2005/8/layout/orgChart1"/>
    <dgm:cxn modelId="{EBE66099-E4EA-42F6-A5D3-283DF5F501A7}" type="presParOf" srcId="{FDE814A6-DD3F-421E-8ED1-858242A969B6}" destId="{D7E6B422-D2C4-4C96-8713-28B1E803BA10}" srcOrd="2" destOrd="0" presId="urn:microsoft.com/office/officeart/2005/8/layout/orgChart1"/>
    <dgm:cxn modelId="{D865B379-2837-4C88-AB76-7A4BFF5C9110}" type="presParOf" srcId="{49F7C892-B27E-4168-998B-44513C0EE95F}" destId="{94D650E0-46E7-4B13-8E60-C26D023990FD}" srcOrd="2" destOrd="0" presId="urn:microsoft.com/office/officeart/2005/8/layout/orgChart1"/>
    <dgm:cxn modelId="{F32D5712-BDBD-4039-949D-4E7BE27C676D}" type="presParOf" srcId="{49F7C892-B27E-4168-998B-44513C0EE95F}" destId="{2FCE1BCD-E2B3-40D8-AEC6-FF89A7040DC1}" srcOrd="3" destOrd="0" presId="urn:microsoft.com/office/officeart/2005/8/layout/orgChart1"/>
    <dgm:cxn modelId="{27CB242B-F1D4-4275-8CB7-C1C6A0FC3D1E}" type="presParOf" srcId="{2FCE1BCD-E2B3-40D8-AEC6-FF89A7040DC1}" destId="{E95DF133-2851-4B4B-B6AD-40390EFC918B}" srcOrd="0" destOrd="0" presId="urn:microsoft.com/office/officeart/2005/8/layout/orgChart1"/>
    <dgm:cxn modelId="{4DB71C43-D328-4C03-86F1-B51752D2DDA3}" type="presParOf" srcId="{E95DF133-2851-4B4B-B6AD-40390EFC918B}" destId="{AF32B50A-868A-4605-8616-5C248D1DF235}" srcOrd="0" destOrd="0" presId="urn:microsoft.com/office/officeart/2005/8/layout/orgChart1"/>
    <dgm:cxn modelId="{FBF6D42A-7344-47F4-96B5-5130EBE4785C}" type="presParOf" srcId="{E95DF133-2851-4B4B-B6AD-40390EFC918B}" destId="{CE737030-FD44-4DD9-88DC-E8D18EEDD678}" srcOrd="1" destOrd="0" presId="urn:microsoft.com/office/officeart/2005/8/layout/orgChart1"/>
    <dgm:cxn modelId="{771098AB-1090-4C94-81F8-F5FA17823168}" type="presParOf" srcId="{2FCE1BCD-E2B3-40D8-AEC6-FF89A7040DC1}" destId="{9697BB5A-CD0D-4A74-A51D-7973BFFFFBF5}" srcOrd="1" destOrd="0" presId="urn:microsoft.com/office/officeart/2005/8/layout/orgChart1"/>
    <dgm:cxn modelId="{ECFA3F66-9D68-4445-8416-AD4D4BF35F0A}" type="presParOf" srcId="{2FCE1BCD-E2B3-40D8-AEC6-FF89A7040DC1}" destId="{DF286C41-A6FB-4477-A15A-5D139FA32F46}" srcOrd="2" destOrd="0" presId="urn:microsoft.com/office/officeart/2005/8/layout/orgChart1"/>
    <dgm:cxn modelId="{FDAB3760-8085-4E93-9351-886BB1DE7D5E}" type="presParOf" srcId="{4BFF2241-3928-414B-B68C-F3D8641A3F75}" destId="{3168C020-9F9D-482F-BF75-48955B82D13B}" srcOrd="2" destOrd="0" presId="urn:microsoft.com/office/officeart/2005/8/layout/orgChart1"/>
    <dgm:cxn modelId="{AE665B73-F296-4298-AB79-F536CA6D6BA0}" type="presParOf" srcId="{51BE401E-2072-45D8-A626-BA6BBF364195}" destId="{DD1670B3-042F-40C0-BE9C-1D28C9033780}" srcOrd="4" destOrd="0" presId="urn:microsoft.com/office/officeart/2005/8/layout/orgChart1"/>
    <dgm:cxn modelId="{D3B016B9-78E7-4B14-8ADD-525C3A28B1E4}" type="presParOf" srcId="{51BE401E-2072-45D8-A626-BA6BBF364195}" destId="{14CD3113-E2A3-4CAA-A146-F700BBB63348}" srcOrd="5" destOrd="0" presId="urn:microsoft.com/office/officeart/2005/8/layout/orgChart1"/>
    <dgm:cxn modelId="{8064484D-3DE6-4F61-9FDE-6E01E23EC3ED}" type="presParOf" srcId="{14CD3113-E2A3-4CAA-A146-F700BBB63348}" destId="{BF459F44-4314-4A28-BD3C-DBBF0C0ADF19}" srcOrd="0" destOrd="0" presId="urn:microsoft.com/office/officeart/2005/8/layout/orgChart1"/>
    <dgm:cxn modelId="{2A1A39D7-0135-4E90-BE39-E0CA5C05CDF1}" type="presParOf" srcId="{BF459F44-4314-4A28-BD3C-DBBF0C0ADF19}" destId="{1A3747B5-AC28-4E58-A75F-FC642586C61B}" srcOrd="0" destOrd="0" presId="urn:microsoft.com/office/officeart/2005/8/layout/orgChart1"/>
    <dgm:cxn modelId="{0F0612AF-2664-4506-9B54-43D8BFAE8CA0}" type="presParOf" srcId="{BF459F44-4314-4A28-BD3C-DBBF0C0ADF19}" destId="{B3B4D8B1-6DCB-4D4B-AB25-E772463CFE5B}" srcOrd="1" destOrd="0" presId="urn:microsoft.com/office/officeart/2005/8/layout/orgChart1"/>
    <dgm:cxn modelId="{CC8B4632-6A48-454B-A81C-AD5CB7FBEA30}" type="presParOf" srcId="{14CD3113-E2A3-4CAA-A146-F700BBB63348}" destId="{C91F5249-13E4-4AEA-B338-A6F28BDB393E}" srcOrd="1" destOrd="0" presId="urn:microsoft.com/office/officeart/2005/8/layout/orgChart1"/>
    <dgm:cxn modelId="{691869B2-CFE7-49C8-A8C6-1287E5458B71}" type="presParOf" srcId="{14CD3113-E2A3-4CAA-A146-F700BBB63348}" destId="{61E46660-4D21-44B1-B96E-1C24ED3CA637}" srcOrd="2" destOrd="0" presId="urn:microsoft.com/office/officeart/2005/8/layout/orgChart1"/>
    <dgm:cxn modelId="{D6CB8BAF-A89C-422C-9027-8A53B4EDCA2C}" type="presParOf" srcId="{DA94617D-81C3-4602-B05E-D731413B44E5}" destId="{E58B8C7B-463C-4505-8EA3-BC5C2E6A20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670B3-042F-40C0-BE9C-1D28C9033780}">
      <dsp:nvSpPr>
        <dsp:cNvPr id="0" name=""/>
        <dsp:cNvSpPr/>
      </dsp:nvSpPr>
      <dsp:spPr>
        <a:xfrm>
          <a:off x="3060340" y="1240966"/>
          <a:ext cx="2294780" cy="320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32"/>
              </a:lnTo>
              <a:lnTo>
                <a:pt x="2294780" y="160432"/>
              </a:lnTo>
              <a:lnTo>
                <a:pt x="2294780" y="3208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650E0-46E7-4B13-8E60-C26D023990FD}">
      <dsp:nvSpPr>
        <dsp:cNvPr id="0" name=""/>
        <dsp:cNvSpPr/>
      </dsp:nvSpPr>
      <dsp:spPr>
        <a:xfrm>
          <a:off x="2092378" y="2230247"/>
          <a:ext cx="362985" cy="17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76"/>
              </a:lnTo>
              <a:lnTo>
                <a:pt x="362985" y="178767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892F1-7DB0-4A6B-849F-CBCC78D14CDD}">
      <dsp:nvSpPr>
        <dsp:cNvPr id="0" name=""/>
        <dsp:cNvSpPr/>
      </dsp:nvSpPr>
      <dsp:spPr>
        <a:xfrm>
          <a:off x="2092378" y="2230247"/>
          <a:ext cx="362985" cy="70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47"/>
              </a:lnTo>
              <a:lnTo>
                <a:pt x="362985" y="702847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72A6F-DBA5-4AB2-A43F-6B9854A2F704}">
      <dsp:nvSpPr>
        <dsp:cNvPr id="0" name=""/>
        <dsp:cNvSpPr/>
      </dsp:nvSpPr>
      <dsp:spPr>
        <a:xfrm>
          <a:off x="3014619" y="1240966"/>
          <a:ext cx="91440" cy="320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8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7F051-5DAE-4A76-AF76-BC6B6FDF7432}">
      <dsp:nvSpPr>
        <dsp:cNvPr id="0" name=""/>
        <dsp:cNvSpPr/>
      </dsp:nvSpPr>
      <dsp:spPr>
        <a:xfrm>
          <a:off x="765559" y="1240966"/>
          <a:ext cx="2294780" cy="320864"/>
        </a:xfrm>
        <a:custGeom>
          <a:avLst/>
          <a:gdLst/>
          <a:ahLst/>
          <a:cxnLst/>
          <a:rect l="0" t="0" r="0" b="0"/>
          <a:pathLst>
            <a:path>
              <a:moveTo>
                <a:pt x="2294780" y="0"/>
              </a:moveTo>
              <a:lnTo>
                <a:pt x="2294780" y="160432"/>
              </a:lnTo>
              <a:lnTo>
                <a:pt x="0" y="160432"/>
              </a:lnTo>
              <a:lnTo>
                <a:pt x="0" y="3208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C865F-5654-4035-99F0-4F686B22D72A}">
      <dsp:nvSpPr>
        <dsp:cNvPr id="0" name=""/>
        <dsp:cNvSpPr/>
      </dsp:nvSpPr>
      <dsp:spPr>
        <a:xfrm>
          <a:off x="915113" y="89023"/>
          <a:ext cx="4290453" cy="1151943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ООО "КОМТЭР-М"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оператор агентской сети по строительству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доступного жилья на территории РФ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управление и координация финансирования, организация торгов,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контроль качества и расходования финансовых ресурсов</a:t>
          </a:r>
          <a:endParaRPr lang="ru-RU" sz="800" kern="1200" dirty="0"/>
        </a:p>
      </dsp:txBody>
      <dsp:txXfrm>
        <a:off x="915113" y="89023"/>
        <a:ext cx="4290453" cy="1151943"/>
      </dsp:txXfrm>
    </dsp:sp>
    <dsp:sp modelId="{2746FA05-18D8-42C2-B397-47C3F800C8B0}">
      <dsp:nvSpPr>
        <dsp:cNvPr id="0" name=""/>
        <dsp:cNvSpPr/>
      </dsp:nvSpPr>
      <dsp:spPr>
        <a:xfrm>
          <a:off x="1595" y="1561831"/>
          <a:ext cx="1527928" cy="7639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Агентство недвижимости </a:t>
          </a:r>
          <a:r>
            <a:rPr lang="ru-RU" sz="700" kern="1200" dirty="0" smtClean="0"/>
            <a:t>реализация объекта </a:t>
          </a:r>
          <a:r>
            <a:rPr lang="ru-RU" sz="700" kern="1200" smtClean="0"/>
            <a:t>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smtClean="0"/>
            <a:t>оформление </a:t>
          </a:r>
          <a:r>
            <a:rPr lang="ru-RU" sz="700" kern="1200" dirty="0" smtClean="0"/>
            <a:t>сделок</a:t>
          </a:r>
          <a:endParaRPr lang="ru-RU" sz="700" kern="1200" dirty="0"/>
        </a:p>
      </dsp:txBody>
      <dsp:txXfrm>
        <a:off x="1595" y="1561831"/>
        <a:ext cx="1527928" cy="763964"/>
      </dsp:txXfrm>
    </dsp:sp>
    <dsp:sp modelId="{8EBF08C4-2EEC-4A2B-854B-C6245682F4D7}">
      <dsp:nvSpPr>
        <dsp:cNvPr id="0" name=""/>
        <dsp:cNvSpPr/>
      </dsp:nvSpPr>
      <dsp:spPr>
        <a:xfrm>
          <a:off x="1850388" y="1561831"/>
          <a:ext cx="2419902" cy="6684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Заказчик-застройщик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представляет интересы  ООО "КОМТЭР-М" в  районе или городе и выполняет сбор исходно-разрешительной документации, технических условий, согласования и управление строительством</a:t>
          </a:r>
          <a:endParaRPr lang="ru-RU" sz="700" kern="1200" dirty="0"/>
        </a:p>
      </dsp:txBody>
      <dsp:txXfrm>
        <a:off x="1850388" y="1561831"/>
        <a:ext cx="2419902" cy="668415"/>
      </dsp:txXfrm>
    </dsp:sp>
    <dsp:sp modelId="{B31C371D-8A35-4110-805C-ED83EAD409C1}">
      <dsp:nvSpPr>
        <dsp:cNvPr id="0" name=""/>
        <dsp:cNvSpPr/>
      </dsp:nvSpPr>
      <dsp:spPr>
        <a:xfrm>
          <a:off x="2455364" y="2551112"/>
          <a:ext cx="1527928" cy="76396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Поставщики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поставка строительных материалов  и оборудования</a:t>
          </a:r>
          <a:endParaRPr lang="ru-RU" sz="800" kern="1200" dirty="0"/>
        </a:p>
      </dsp:txBody>
      <dsp:txXfrm>
        <a:off x="2455364" y="2551112"/>
        <a:ext cx="1527928" cy="763964"/>
      </dsp:txXfrm>
    </dsp:sp>
    <dsp:sp modelId="{AF32B50A-868A-4605-8616-5C248D1DF235}">
      <dsp:nvSpPr>
        <dsp:cNvPr id="0" name=""/>
        <dsp:cNvSpPr/>
      </dsp:nvSpPr>
      <dsp:spPr>
        <a:xfrm>
          <a:off x="2455364" y="3635941"/>
          <a:ext cx="1527928" cy="76396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Субподрядчики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выполнение строительно-монтажных работы, специальные работы, наружные коммуникации благоустройство</a:t>
          </a:r>
          <a:endParaRPr lang="ru-RU" sz="800" kern="1200" dirty="0"/>
        </a:p>
      </dsp:txBody>
      <dsp:txXfrm>
        <a:off x="2455364" y="3635941"/>
        <a:ext cx="1527928" cy="763964"/>
      </dsp:txXfrm>
    </dsp:sp>
    <dsp:sp modelId="{1A3747B5-AC28-4E58-A75F-FC642586C61B}">
      <dsp:nvSpPr>
        <dsp:cNvPr id="0" name=""/>
        <dsp:cNvSpPr/>
      </dsp:nvSpPr>
      <dsp:spPr>
        <a:xfrm>
          <a:off x="4591156" y="1561831"/>
          <a:ext cx="1527928" cy="7639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Охранное предприятие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осуществляет безопасность и охрану объекта</a:t>
          </a:r>
          <a:endParaRPr lang="ru-RU" sz="800" kern="1200" dirty="0"/>
        </a:p>
      </dsp:txBody>
      <dsp:txXfrm>
        <a:off x="4591156" y="1561831"/>
        <a:ext cx="1527928" cy="763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76787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0927" y="1"/>
            <a:ext cx="3076787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CB8AFD48-4A65-4C4B-BB88-7675402533E0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09296" y="4860925"/>
            <a:ext cx="5680709" cy="46053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1"/>
            <a:ext cx="3076787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0927" y="9721851"/>
            <a:ext cx="3076787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96F76E7-F794-4C10-9EF9-F97276BD3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F76E7-F794-4C10-9EF9-F97276BD38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786FA-1BFC-459C-A394-335804171786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68602D-AA1A-41F2-A3A4-9B2D4A13D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F61A7A-7065-4336-BF3E-170B1073B53E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19985-7DDE-4BFA-B109-D0E944DFC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2FAA7-48C8-4FE2-8929-2B60C5F7FF58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5F4E-1E1E-4BA1-A5F9-A612868FD2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6DF65-606C-4FA7-A899-C7CD03B02C68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65634-3B37-4753-B5CE-D587AD3793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5D432-6FFC-4F41-9CDD-D0321AFDE5F3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F471C-AF4B-4FB8-B9EC-296F3A8B08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7A569-83C6-4477-9FBC-7CE98D624DEF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C95DB-C91A-4003-B91A-9F53692FA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8C73A-39B0-4CF8-BA46-99EA665247EC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201F-B0F5-4D07-B24E-A938F8078B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9242E-4108-4EF9-ACED-7FA18947BF31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9440-D9EF-453D-8DD1-B59A7FF80C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8566A-D834-4A30-A40A-3B651AC92CE2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B4DEB-9F01-4C25-A918-4B0B55B596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9A944-DE8C-4872-9E26-0E357A9EC7EC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0EBE4-D0D5-41DE-954B-9E0E2E052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1682E-F384-4E19-8D89-EB86D5FFDA16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5CCABF-AAF7-493D-879E-112DCFE372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7E7C8F6-7D17-4210-9332-B3455B20884A}" type="datetimeFigureOut">
              <a:rPr lang="ru-RU"/>
              <a:pPr/>
              <a:t>10.06.2016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3750F0A7-FEB9-4C97-A517-791554FC58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7" r:id="rId9"/>
    <p:sldLayoutId id="2147484224" r:id="rId10"/>
    <p:sldLayoutId id="21474842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:\Сдавайся, сапиенс!\Фриланс\Презентации\КОМТЭР-М\331899-2560x144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66" y="24"/>
            <a:ext cx="913766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357562"/>
            <a:ext cx="5357850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57562"/>
            <a:ext cx="500034" cy="13573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57884" y="3357562"/>
            <a:ext cx="3286116" cy="13573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428999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Rex Bold " pitchFamily="50" charset="0"/>
              </a:rPr>
              <a:t>СТРОИТЕЛЬСТВО ЖИЛОГО КОМПЛЕКСА</a:t>
            </a:r>
            <a:endParaRPr lang="ru-RU" sz="2000" b="1" dirty="0">
              <a:latin typeface="Rex Bold " pitchFamily="50" charset="0"/>
            </a:endParaRPr>
          </a:p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Rex Bold " pitchFamily="50" charset="0"/>
              </a:rPr>
              <a:t>В ГОРОДЕ ГЕЛЕНДЖИКЕ </a:t>
            </a:r>
          </a:p>
          <a:p>
            <a:r>
              <a:rPr lang="ru-RU" sz="2000" b="1" dirty="0" smtClean="0">
                <a:latin typeface="Rex Bold " pitchFamily="50" charset="0"/>
              </a:rPr>
              <a:t>КРАСНОДАРСКОГО КРАЯ </a:t>
            </a:r>
          </a:p>
        </p:txBody>
      </p:sp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4" cstate="print">
            <a:biLevel thresh="50000"/>
            <a:lum bright="20000"/>
          </a:blip>
          <a:stretch>
            <a:fillRect/>
          </a:stretch>
        </p:blipFill>
        <p:spPr>
          <a:xfrm>
            <a:off x="5928268" y="3464625"/>
            <a:ext cx="3263232" cy="112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41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ПЛАНИРОВКА КВАРТИР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5584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9900"/>
                </a:solidFill>
                <a:latin typeface="Rex Bold " pitchFamily="50" charset="0"/>
              </a:rPr>
              <a:t>987 двухкомнатных квартир</a:t>
            </a:r>
            <a:endParaRPr lang="ru-RU" sz="2000" b="1" dirty="0">
              <a:solidFill>
                <a:srgbClr val="CC9900"/>
              </a:solidFill>
              <a:latin typeface="Rex Bold 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5776" y="1879456"/>
            <a:ext cx="7666207" cy="428628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190910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62,3-79,0 </a:t>
            </a: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b="1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2646032"/>
            <a:ext cx="1533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ex Bold " pitchFamily="50" charset="0"/>
              </a:rPr>
              <a:t>16,7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5"/>
            <a:ext cx="2712614" cy="383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33" y="2492894"/>
            <a:ext cx="2192355" cy="383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09" y="2494658"/>
            <a:ext cx="2425774" cy="383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331640" y="2206998"/>
            <a:ext cx="142876" cy="714380"/>
            <a:chOff x="5000628" y="2857496"/>
            <a:chExt cx="142876" cy="71438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4749801" y="3178173"/>
              <a:ext cx="642942" cy="1588"/>
            </a:xfrm>
            <a:prstGeom prst="line">
              <a:avLst/>
            </a:prstGeom>
            <a:ln w="31750">
              <a:solidFill>
                <a:srgbClr val="CC99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Овал 45"/>
            <p:cNvSpPr/>
            <p:nvPr/>
          </p:nvSpPr>
          <p:spPr>
            <a:xfrm>
              <a:off x="5000628" y="3429000"/>
              <a:ext cx="142876" cy="142876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84094524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24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ПЛАНИРОВКА КВАРТИР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7672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9900"/>
                </a:solidFill>
                <a:latin typeface="Rex Bold " pitchFamily="50" charset="0"/>
              </a:rPr>
              <a:t> </a:t>
            </a:r>
            <a:r>
              <a:rPr lang="ru-RU" sz="2000" b="1" dirty="0">
                <a:solidFill>
                  <a:srgbClr val="CC9900"/>
                </a:solidFill>
                <a:latin typeface="Rex Bold " pitchFamily="50" charset="0"/>
              </a:rPr>
              <a:t>150 трехкомнатных </a:t>
            </a:r>
            <a:r>
              <a:rPr lang="ru-RU" sz="2000" b="1" dirty="0" smtClean="0">
                <a:solidFill>
                  <a:srgbClr val="CC9900"/>
                </a:solidFill>
                <a:latin typeface="Rex Bold " pitchFamily="50" charset="0"/>
              </a:rPr>
              <a:t>и 25 </a:t>
            </a:r>
            <a:r>
              <a:rPr lang="ru-RU" sz="2000" b="1" dirty="0">
                <a:solidFill>
                  <a:srgbClr val="CC9900"/>
                </a:solidFill>
                <a:latin typeface="Rex Bold " pitchFamily="50" charset="0"/>
              </a:rPr>
              <a:t>четырех </a:t>
            </a:r>
            <a:r>
              <a:rPr lang="ru-RU" sz="2000" b="1" dirty="0" err="1">
                <a:solidFill>
                  <a:srgbClr val="CC9900"/>
                </a:solidFill>
                <a:latin typeface="Rex Bold " pitchFamily="50" charset="0"/>
              </a:rPr>
              <a:t>комнатныхквартир</a:t>
            </a:r>
            <a:r>
              <a:rPr lang="ru-RU" sz="2000" b="1" dirty="0">
                <a:solidFill>
                  <a:srgbClr val="CC9900"/>
                </a:solidFill>
                <a:latin typeface="Rex Bold " pitchFamily="50" charset="0"/>
              </a:rPr>
              <a:t>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7038" y="1782393"/>
            <a:ext cx="3888432" cy="428628"/>
          </a:xfrm>
          <a:prstGeom prst="rect">
            <a:avLst/>
          </a:prstGeom>
          <a:solidFill>
            <a:srgbClr val="D6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2646032"/>
            <a:ext cx="1533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ex Bold " pitchFamily="50" charset="0"/>
              </a:rPr>
              <a:t>16,7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6" y="2367189"/>
            <a:ext cx="3418897" cy="380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92" y="2324391"/>
            <a:ext cx="2723908" cy="40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60" y="1783984"/>
            <a:ext cx="388843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1259632" y="1997502"/>
            <a:ext cx="142876" cy="714380"/>
            <a:chOff x="7500958" y="2857496"/>
            <a:chExt cx="142876" cy="714380"/>
          </a:xfrm>
          <a:solidFill>
            <a:srgbClr val="FF9900"/>
          </a:solidFill>
        </p:grpSpPr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7251719" y="3178173"/>
              <a:ext cx="642942" cy="1588"/>
            </a:xfrm>
            <a:prstGeom prst="line">
              <a:avLst/>
            </a:prstGeom>
            <a:grpFill/>
            <a:ln w="31750">
              <a:solidFill>
                <a:srgbClr val="99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7500958" y="342900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587496" y="181283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117,6 </a:t>
            </a: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b="1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15434" y="1812836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143,9 </a:t>
            </a: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b="1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672558" y="1996707"/>
            <a:ext cx="142876" cy="714380"/>
            <a:chOff x="7500958" y="2857496"/>
            <a:chExt cx="142876" cy="714380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7251719" y="3178173"/>
              <a:ext cx="642942" cy="1588"/>
            </a:xfrm>
            <a:prstGeom prst="line">
              <a:avLst/>
            </a:prstGeom>
            <a:ln w="31750">
              <a:solidFill>
                <a:srgbClr val="99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7500958" y="3429000"/>
              <a:ext cx="142876" cy="142876"/>
            </a:xfrm>
            <a:prstGeom prst="ellipse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26200348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33" grpId="0" animBg="1"/>
      <p:bldP spid="35" grpId="0"/>
      <p:bldP spid="42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5944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Структура компании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988233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Rex Bold " pitchFamily="50" charset="0"/>
              </a:rPr>
              <a:t>Организационная </a:t>
            </a:r>
            <a:r>
              <a:rPr lang="ru-RU" sz="2000" b="1" dirty="0" smtClean="0">
                <a:solidFill>
                  <a:schemeClr val="accent1"/>
                </a:solidFill>
                <a:latin typeface="Rex Bold " pitchFamily="50" charset="0"/>
              </a:rPr>
              <a:t>структура агентской сети</a:t>
            </a:r>
            <a:endParaRPr lang="ru-RU" sz="2000" b="1" dirty="0">
              <a:solidFill>
                <a:schemeClr val="accent1"/>
              </a:solidFill>
              <a:latin typeface="Rex Bold 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96136" y="2071678"/>
            <a:ext cx="29907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1100" dirty="0" smtClean="0">
                <a:solidFill>
                  <a:srgbClr val="05718F"/>
                </a:solidFill>
                <a:latin typeface="Tahoma" pitchFamily="34" charset="0"/>
                <a:cs typeface="Tahoma" pitchFamily="34" charset="0"/>
              </a:rPr>
              <a:t>Взаимодействие департаментов внутри структуры подразумевает многоуровневый контроль инвестиционного проекта</a:t>
            </a:r>
            <a:endParaRPr lang="en-US" sz="1100" dirty="0" smtClean="0">
              <a:solidFill>
                <a:srgbClr val="05718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652120" y="3068960"/>
            <a:ext cx="3134722" cy="1512169"/>
            <a:chOff x="5000628" y="1928802"/>
            <a:chExt cx="3786214" cy="171610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5000628" y="3643314"/>
              <a:ext cx="3786214" cy="158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7928792" y="2786058"/>
              <a:ext cx="1715306" cy="79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исунок 31" descr="чувак.png"/>
          <p:cNvPicPr>
            <a:picLocks noChangeAspect="1"/>
          </p:cNvPicPr>
          <p:nvPr/>
        </p:nvPicPr>
        <p:blipFill>
          <a:blip r:embed="rId3" cstate="print">
            <a:lum bright="30000" contrast="-10000"/>
          </a:blip>
          <a:stretch>
            <a:fillRect/>
          </a:stretch>
        </p:blipFill>
        <p:spPr>
          <a:xfrm>
            <a:off x="5840157" y="3607595"/>
            <a:ext cx="785818" cy="898079"/>
          </a:xfrm>
          <a:prstGeom prst="rect">
            <a:avLst/>
          </a:prstGeom>
        </p:spPr>
      </p:pic>
      <p:pic>
        <p:nvPicPr>
          <p:cNvPr id="33" name="Рисунок 32" descr="чувак.png"/>
          <p:cNvPicPr>
            <a:picLocks noChangeAspect="1"/>
          </p:cNvPicPr>
          <p:nvPr/>
        </p:nvPicPr>
        <p:blipFill>
          <a:blip r:embed="rId3" cstate="print">
            <a:lum bright="20000" contrast="-10000"/>
          </a:blip>
          <a:stretch>
            <a:fillRect/>
          </a:stretch>
        </p:blipFill>
        <p:spPr>
          <a:xfrm>
            <a:off x="6728344" y="3443773"/>
            <a:ext cx="982273" cy="1122597"/>
          </a:xfrm>
          <a:prstGeom prst="rect">
            <a:avLst/>
          </a:prstGeom>
        </p:spPr>
      </p:pic>
      <p:pic>
        <p:nvPicPr>
          <p:cNvPr id="35" name="Рисунок 34" descr="чувак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7786710" y="3344873"/>
            <a:ext cx="1080499" cy="1234857"/>
          </a:xfrm>
          <a:prstGeom prst="rect">
            <a:avLst/>
          </a:prstGeom>
        </p:spPr>
      </p:pic>
      <p:pic>
        <p:nvPicPr>
          <p:cNvPr id="1026" name="Picture 2" descr="C:\Users\Андрей Павлович\Documents\КОМТЭР-М\Структура и планирование\Структурные схемы и графики\Структура компании 2015.jpg"/>
          <p:cNvPicPr>
            <a:picLocks noChangeAspect="1" noChangeArrowheads="1"/>
          </p:cNvPicPr>
          <p:nvPr/>
        </p:nvPicPr>
        <p:blipFill>
          <a:blip r:embed="rId5"/>
          <a:srcRect l="5820" t="6371" r="3975" b="12930"/>
          <a:stretch>
            <a:fillRect/>
          </a:stretch>
        </p:blipFill>
        <p:spPr bwMode="auto">
          <a:xfrm>
            <a:off x="357158" y="2071678"/>
            <a:ext cx="5011940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2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Rex Bold " pitchFamily="50" charset="0"/>
              </a:rPr>
              <a:t>ОРГАНИЗАЦИОННАЯ </a:t>
            </a:r>
            <a:r>
              <a:rPr lang="ru-RU" sz="2400" b="1" dirty="0" smtClean="0">
                <a:latin typeface="Rex Bold " pitchFamily="50" charset="0"/>
              </a:rPr>
              <a:t>СТРУКТУРА СТРОИТЕЛЬСТВА</a:t>
            </a:r>
            <a:endParaRPr lang="ru-RU" sz="24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988233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Rex Bold " pitchFamily="50" charset="0"/>
              </a:rPr>
              <a:t>Участники проекта</a:t>
            </a:r>
            <a:endParaRPr lang="ru-RU" sz="2000" b="1" dirty="0">
              <a:solidFill>
                <a:schemeClr val="accent1"/>
              </a:solidFill>
              <a:latin typeface="Rex Bold 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1423799"/>
            <a:ext cx="1910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5718F"/>
                </a:solidFill>
                <a:latin typeface="Tahoma" pitchFamily="34" charset="0"/>
                <a:cs typeface="Tahoma" pitchFamily="34" charset="0"/>
              </a:rPr>
              <a:t>Для осуществления инвестиционного проекта общество намерено заключить агентские соглашения с профессиональными компаниями и структурами, которые за вознаграждение будут представлять интересы </a:t>
            </a:r>
            <a:r>
              <a:rPr lang="ru-RU" sz="1100" dirty="0" smtClean="0">
                <a:solidFill>
                  <a:srgbClr val="05718F"/>
                </a:solidFill>
                <a:latin typeface="Tahoma" pitchFamily="34" charset="0"/>
                <a:cs typeface="Tahoma" pitchFamily="34" charset="0"/>
              </a:rPr>
              <a:t>ООО «КОМТЭР-М» по </a:t>
            </a:r>
            <a:r>
              <a:rPr lang="ru-RU" sz="1100" dirty="0">
                <a:solidFill>
                  <a:srgbClr val="05718F"/>
                </a:solidFill>
                <a:latin typeface="Tahoma" pitchFamily="34" charset="0"/>
                <a:cs typeface="Tahoma" pitchFamily="34" charset="0"/>
              </a:rPr>
              <a:t>всем вопросам, касающимся строительства и реализации объекта недвижимости.</a:t>
            </a:r>
            <a:endParaRPr lang="ru-RU" sz="1100" dirty="0" smtClean="0">
              <a:solidFill>
                <a:srgbClr val="05718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7992955"/>
              </p:ext>
            </p:extLst>
          </p:nvPr>
        </p:nvGraphicFramePr>
        <p:xfrm>
          <a:off x="539552" y="1388342"/>
          <a:ext cx="6120680" cy="448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804441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2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ПЛАН РЕАЛИЗАЦИИ ПРОЕКТА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988233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Rex Bold " pitchFamily="50" charset="0"/>
              </a:rPr>
              <a:t>График строительства и продаж</a:t>
            </a:r>
            <a:endParaRPr lang="ru-RU" sz="2000" b="1" dirty="0">
              <a:solidFill>
                <a:schemeClr val="accent1"/>
              </a:solidFill>
              <a:latin typeface="Rex Bold 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6873"/>
              </p:ext>
            </p:extLst>
          </p:nvPr>
        </p:nvGraphicFramePr>
        <p:xfrm>
          <a:off x="3957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Лист" r:id="rId4" imgW="1226827" imgH="373372" progId="Excel.Sheet.12">
                  <p:embed/>
                </p:oleObj>
              </mc:Choice>
              <mc:Fallback>
                <p:oleObj name="Лист" r:id="rId4" imgW="1226827" imgH="3733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60666"/>
              </p:ext>
            </p:extLst>
          </p:nvPr>
        </p:nvGraphicFramePr>
        <p:xfrm>
          <a:off x="611560" y="1628801"/>
          <a:ext cx="7776862" cy="3737430"/>
        </p:xfrm>
        <a:graphic>
          <a:graphicData uri="http://schemas.openxmlformats.org/drawingml/2006/table">
            <a:tbl>
              <a:tblPr/>
              <a:tblGrid>
                <a:gridCol w="3046074"/>
                <a:gridCol w="304607"/>
                <a:gridCol w="253058"/>
                <a:gridCol w="246029"/>
                <a:gridCol w="260088"/>
                <a:gridCol w="239000"/>
                <a:gridCol w="239000"/>
                <a:gridCol w="267118"/>
                <a:gridCol w="239000"/>
                <a:gridCol w="260088"/>
                <a:gridCol w="246029"/>
                <a:gridCol w="260088"/>
                <a:gridCol w="253058"/>
                <a:gridCol w="253058"/>
                <a:gridCol w="239000"/>
                <a:gridCol w="253058"/>
                <a:gridCol w="239000"/>
                <a:gridCol w="679509"/>
              </a:tblGrid>
              <a:tr h="7529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работ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Срок  проведения работ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млн.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кв.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ЗАТРАТЫ ОТНОСЯЩИЕСЯ К СТРОИТЕЛЬСТВУ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приобретение земельного участка, геологические исследования, оформление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исходной разрешительной документации, оплата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тех.условий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533,5</a:t>
                      </a: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4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СТРОИТЕЛЬНЫЕ РАБОТЫ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Общестроительные работы  с коммуникациями и благоустройством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3722,2</a:t>
                      </a: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Итого прочие от СМР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проектные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работы, авторский надзор, страхование СМР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1 330,29</a:t>
                      </a: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2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ОТДЕЛКА, КОМПЛЕКТОВАНИЕ МЕБЕЛЬЮ И ОБОРУД.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отделочные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работы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по дизайн-проекту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1 200,00</a:t>
                      </a: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ОБЩИЕ ЗАТРАТЫ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СТРОИТЕЛЬСТВО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 С ОТДЕЛКОЙ, МЕБЕЛЬЮ И ОБОРУДОВАНИЕМ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C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5 662,98</a:t>
                      </a: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ПРОДАЖА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ahoma"/>
                        </a:rPr>
                        <a:t>КВАРТИР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цена  продажи с отделкой, мебелью и оборудованием</a:t>
                      </a:r>
                    </a:p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 60 000 руб. за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кв.м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8 444,2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7" marR="6137" marT="6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424285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2487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ВЫВОДЫ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66"/>
                </a:solidFill>
                <a:latin typeface="Rex Bold " pitchFamily="50" charset="0"/>
              </a:rPr>
              <a:t>Показатели эффективности проекта </a:t>
            </a:r>
            <a:endParaRPr lang="ru-RU" sz="2000" b="1" dirty="0">
              <a:solidFill>
                <a:srgbClr val="CC0066"/>
              </a:solidFill>
              <a:latin typeface="Rex Bold " pitchFamily="50" charset="0"/>
            </a:endParaRPr>
          </a:p>
        </p:txBody>
      </p:sp>
      <p:pic>
        <p:nvPicPr>
          <p:cNvPr id="18" name="Рисунок 17" descr="дома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000" contrast="5000"/>
          </a:blip>
          <a:stretch>
            <a:fillRect/>
          </a:stretch>
        </p:blipFill>
        <p:spPr>
          <a:xfrm>
            <a:off x="5847786" y="867517"/>
            <a:ext cx="3286117" cy="5871284"/>
          </a:xfrm>
          <a:prstGeom prst="rect">
            <a:avLst/>
          </a:prstGeom>
          <a:effectLst>
            <a:outerShdw blurRad="76200" dist="50800" dir="5400000" algn="ctr" rotWithShape="0">
              <a:srgbClr val="000000">
                <a:alpha val="60000"/>
              </a:srgbClr>
            </a:outerShd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142844" y="5547856"/>
            <a:ext cx="5643602" cy="738664"/>
            <a:chOff x="428596" y="5715016"/>
            <a:chExt cx="5643602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714480" y="5715016"/>
              <a:ext cx="4357718" cy="28575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8596" y="5715016"/>
              <a:ext cx="5643602" cy="7386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Высокие показатели окупаемости и рентабельности</a:t>
              </a:r>
            </a:p>
            <a:p>
              <a:pPr algn="r"/>
              <a:endPara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r"/>
              <a:r>
                <a:rPr lang="ru-RU" sz="1000" dirty="0"/>
                <a:t>Эффективность проекта оценивается как высокое, для данного уровня инвестиций и аналогичных проектов. </a:t>
              </a:r>
              <a:endPara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755576" y="4500570"/>
            <a:ext cx="5030870" cy="738664"/>
            <a:chOff x="285720" y="4572008"/>
            <a:chExt cx="5643602" cy="738664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2000232" y="4572008"/>
              <a:ext cx="3929090" cy="285752"/>
            </a:xfrm>
            <a:prstGeom prst="rect">
              <a:avLst/>
            </a:prstGeom>
            <a:solidFill>
              <a:srgbClr val="D31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85720" y="4572008"/>
              <a:ext cx="5643602" cy="7386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Низкий уровень чувствительности</a:t>
              </a:r>
            </a:p>
            <a:p>
              <a:pPr algn="r"/>
              <a:endParaRPr lang="ru-RU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r"/>
              <a:r>
                <a:rPr lang="ru-RU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Риски</a:t>
              </a:r>
              <a:r>
                <a:rPr lang="ru-RU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связанные с реализацией проекта, не существенные, и большинство из них можно минимизировать с помощью грамотного управления.</a:t>
              </a:r>
              <a:endPara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42844" y="3214686"/>
            <a:ext cx="5643602" cy="1056181"/>
            <a:chOff x="285720" y="3286124"/>
            <a:chExt cx="5643602" cy="1056181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4000496" y="3286124"/>
              <a:ext cx="1928826" cy="285752"/>
            </a:xfrm>
            <a:prstGeom prst="rect">
              <a:avLst/>
            </a:prstGeom>
            <a:solidFill>
              <a:srgbClr val="E64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85720" y="3295865"/>
              <a:ext cx="5643602" cy="104644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Спрос на жилье</a:t>
              </a:r>
            </a:p>
            <a:p>
              <a:pPr algn="r"/>
              <a:endParaRPr lang="ru-RU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r"/>
              <a:r>
                <a:rPr lang="ru-RU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На основании проведенного маркетингового исследования </a:t>
              </a:r>
            </a:p>
            <a:p>
              <a:pPr algn="r"/>
              <a:r>
                <a:rPr lang="ru-RU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можно сделать вывод о том, что относительно недорогие квартиры в курортной зоне России  с удобной планировкой и быстрой скоростью возведения будут востребованы потребителями.</a:t>
              </a: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>
            <a:off x="214282" y="2987302"/>
            <a:ext cx="5643602" cy="158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Рисунок 95" descr="1 эта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7818" y="5533347"/>
            <a:ext cx="3286116" cy="893877"/>
          </a:xfrm>
          <a:prstGeom prst="rect">
            <a:avLst/>
          </a:prstGeom>
        </p:spPr>
      </p:pic>
      <p:pic>
        <p:nvPicPr>
          <p:cNvPr id="99" name="Рисунок 98" descr="2 час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5543" y="4281877"/>
            <a:ext cx="3290400" cy="2221503"/>
          </a:xfrm>
          <a:prstGeom prst="rect">
            <a:avLst/>
          </a:prstGeom>
        </p:spPr>
      </p:pic>
      <p:pic>
        <p:nvPicPr>
          <p:cNvPr id="100" name="Рисунок 99" descr="3 част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8264" y="2880056"/>
            <a:ext cx="3290400" cy="3863484"/>
          </a:xfrm>
          <a:prstGeom prst="rect">
            <a:avLst/>
          </a:prstGeom>
        </p:spPr>
      </p:pic>
      <p:pic>
        <p:nvPicPr>
          <p:cNvPr id="101" name="Рисунок 100" descr="весь д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032" y="857232"/>
            <a:ext cx="3294000" cy="588536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75212"/>
              </p:ext>
            </p:extLst>
          </p:nvPr>
        </p:nvGraphicFramePr>
        <p:xfrm>
          <a:off x="500034" y="1772816"/>
          <a:ext cx="5150151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1925"/>
                <a:gridCol w="641670"/>
                <a:gridCol w="856556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Ед. изм.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Значение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Чистая приведенная стоимость (</a:t>
                      </a:r>
                      <a:r>
                        <a:rPr lang="en-US" sz="1100" u="none" strike="noStrike" dirty="0">
                          <a:effectLst/>
                        </a:rPr>
                        <a:t>NPV)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млн.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3 843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Дисконтированный срок окупаемости (</a:t>
                      </a:r>
                      <a:r>
                        <a:rPr lang="en-US" sz="1100" u="none" strike="noStrike">
                          <a:effectLst/>
                        </a:rPr>
                        <a:t>PBP)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Внутренняя норма рентабельности (</a:t>
                      </a:r>
                      <a:r>
                        <a:rPr lang="en-US" sz="1100" u="none" strike="noStrike">
                          <a:effectLst/>
                        </a:rPr>
                        <a:t>IRR)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Норма доходности дисконтированных затрат (PI)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</a:t>
                      </a:r>
                      <a:r>
                        <a:rPr lang="ru-RU" sz="1100" u="none" strike="noStrike" smtClean="0">
                          <a:effectLst/>
                        </a:rPr>
                        <a:t>аз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215082"/>
            <a:ext cx="9144000" cy="642942"/>
          </a:xfrm>
          <a:prstGeom prst="rect">
            <a:avLst/>
          </a:prstGeom>
          <a:solidFill>
            <a:srgbClr val="04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916"/>
            <a:ext cx="500034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91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Свяжитесь с нами</a:t>
            </a:r>
            <a:endParaRPr lang="ru-RU" sz="4000" b="1" dirty="0">
              <a:latin typeface="Rex Bold " pitchFamily="50" charset="0"/>
            </a:endParaRPr>
          </a:p>
        </p:txBody>
      </p:sp>
      <p:pic>
        <p:nvPicPr>
          <p:cNvPr id="16" name="Рисунок 15" descr="prom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2395" y="1245399"/>
            <a:ext cx="9328792" cy="28861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4241406"/>
            <a:ext cx="38918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Адрес:</a:t>
            </a:r>
            <a:endParaRPr lang="en-US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600" dirty="0" smtClean="0">
                <a:latin typeface="Tahoma" pitchFamily="34" charset="0"/>
                <a:cs typeface="Tahoma" pitchFamily="34" charset="0"/>
              </a:rPr>
              <a:t>г. Москва,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Борисовские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пруды, </a:t>
            </a:r>
          </a:p>
          <a:p>
            <a:pPr algn="r"/>
            <a:r>
              <a:rPr lang="ru-RU" sz="1600" dirty="0" smtClean="0">
                <a:latin typeface="Tahoma" pitchFamily="34" charset="0"/>
                <a:cs typeface="Tahoma" pitchFamily="34" charset="0"/>
              </a:rPr>
              <a:t>дом 10 корп.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5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Телефоны: </a:t>
            </a:r>
          </a:p>
          <a:p>
            <a:pPr algn="r"/>
            <a:r>
              <a:rPr lang="ru-RU" sz="1600" dirty="0" smtClean="0">
                <a:latin typeface="Tahoma" pitchFamily="34" charset="0"/>
                <a:cs typeface="Tahoma" pitchFamily="34" charset="0"/>
              </a:rPr>
              <a:t>+7 (495)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989-53-22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45222" y="4318350"/>
            <a:ext cx="415214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E-mail: </a:t>
            </a:r>
            <a:endParaRPr lang="ru-RU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info@komter.ru</a:t>
            </a: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Skype: </a:t>
            </a:r>
          </a:p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ooo.komter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3821901" y="509573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4" cstate="print">
            <a:biLevel thresh="50000"/>
            <a:lum bright="20000"/>
          </a:blip>
          <a:stretch>
            <a:fillRect/>
          </a:stretch>
        </p:blipFill>
        <p:spPr>
          <a:xfrm>
            <a:off x="5834134" y="42488"/>
            <a:ext cx="3263232" cy="1124246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1643050"/>
            <a:ext cx="9144000" cy="45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4792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Rex Bold " pitchFamily="50" charset="0"/>
              </a:rPr>
              <a:t>ОПИСАНИЕ ПРОЕКТА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2559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ex Bold " pitchFamily="50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ex Bold " pitchFamily="50" charset="0"/>
              </a:rPr>
              <a:t>ООО «КОМТЭР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ex Bold " pitchFamily="50" charset="0"/>
              </a:rPr>
              <a:t>М»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Rex Bold " pitchFamily="50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173877"/>
            <a:ext cx="1119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Rex Bold " pitchFamily="50" charset="0"/>
              </a:rPr>
              <a:t>Цель</a:t>
            </a:r>
            <a:endParaRPr lang="ru-RU" sz="2400" b="1" dirty="0">
              <a:latin typeface="Rex Bold " pitchFamily="50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830090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«СТРОИТЕЛЬСТВО ЖИЛОГО</a:t>
            </a:r>
          </a:p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КОМПЛЕКСА В ГОРОДЕ ГЕЛЕНДЖИКЕ</a:t>
            </a:r>
          </a:p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КРАСНОДАРСКОГО КРАЯ»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71472" y="3604944"/>
            <a:ext cx="1857388" cy="46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571736" y="3830090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Инициатор проекта  ООО «КОМТЭР-М».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Заказчик-застройщик 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ПАО«Группа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Компаний </a:t>
            </a:r>
            <a:r>
              <a:rPr lang="ru-RU" sz="1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ЭлитСтройТула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3823880"/>
            <a:ext cx="19288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Среди, строящихся когда либо в этом районе жилых домов только наш проект имеет такую привлекательную планировку, архитектуру и конструктивные особенности, а также удобное местоположение, способствующее быстрой реализации проекта.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43702" y="3823880"/>
            <a:ext cx="2248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Стоимость реализации проекта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составляет</a:t>
            </a:r>
          </a:p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911 790 тыс. руб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.,</a:t>
            </a:r>
          </a:p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условии начала продаж в 13-м месяце реализации проекта. Провести инвестиции планируется согласно графику строительства.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71736" y="3187148"/>
            <a:ext cx="1640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Rex Bold " pitchFamily="50" charset="0"/>
              </a:rPr>
              <a:t>КОМТЭР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400" b="1" dirty="0" smtClean="0">
                <a:latin typeface="Rex Bold " pitchFamily="50" charset="0"/>
              </a:rPr>
              <a:t>М</a:t>
            </a:r>
            <a:endParaRPr lang="ru-RU" sz="2400" b="1" dirty="0">
              <a:latin typeface="Rex Bold " pitchFamily="50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3438" y="3180938"/>
            <a:ext cx="201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Rex Bold " pitchFamily="50" charset="0"/>
              </a:rPr>
              <a:t>Достижение</a:t>
            </a:r>
            <a:endParaRPr lang="ru-RU" sz="2400" b="1" dirty="0">
              <a:latin typeface="Rex Bold " pitchFamily="50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43702" y="3180938"/>
            <a:ext cx="2032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Rex Bold " pitchFamily="50" charset="0"/>
              </a:rPr>
              <a:t>Инвестиции</a:t>
            </a:r>
            <a:endParaRPr lang="ru-RU" sz="2400" b="1" dirty="0">
              <a:latin typeface="Rex Bold " pitchFamily="50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2643174" y="3609566"/>
            <a:ext cx="1857388" cy="46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714876" y="3609566"/>
            <a:ext cx="1785950" cy="46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715140" y="3609566"/>
            <a:ext cx="1785950" cy="462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747" name="Picture 3" descr="C:\Documents and Settings\Admin\Мои документы\Downloads\2_symbols-icons\PNG\targe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5000"/>
          </a:blip>
          <a:srcRect/>
          <a:stretch>
            <a:fillRect/>
          </a:stretch>
        </p:blipFill>
        <p:spPr bwMode="auto">
          <a:xfrm>
            <a:off x="571474" y="2459497"/>
            <a:ext cx="571504" cy="571504"/>
          </a:xfrm>
          <a:prstGeom prst="rect">
            <a:avLst/>
          </a:prstGeom>
          <a:noFill/>
        </p:spPr>
      </p:pic>
      <p:pic>
        <p:nvPicPr>
          <p:cNvPr id="31748" name="Picture 4" descr="C:\Documents and Settings\Admin\Мои документы\Downloads\2_symbols-icons\PNG\dolla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5000" contrast="1000"/>
          </a:blip>
          <a:srcRect/>
          <a:stretch>
            <a:fillRect/>
          </a:stretch>
        </p:blipFill>
        <p:spPr bwMode="auto">
          <a:xfrm>
            <a:off x="6643702" y="2459497"/>
            <a:ext cx="571504" cy="571504"/>
          </a:xfrm>
          <a:prstGeom prst="rect">
            <a:avLst/>
          </a:prstGeom>
          <a:noFill/>
        </p:spPr>
      </p:pic>
      <p:pic>
        <p:nvPicPr>
          <p:cNvPr id="31749" name="Picture 5" descr="C:\Documents and Settings\Admin\Мои документы\Downloads\2_symbols-icons\PNG\char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5000" contrast="1000"/>
          </a:blip>
          <a:srcRect/>
          <a:stretch>
            <a:fillRect/>
          </a:stretch>
        </p:blipFill>
        <p:spPr bwMode="auto">
          <a:xfrm>
            <a:off x="4714876" y="2530935"/>
            <a:ext cx="500066" cy="500066"/>
          </a:xfrm>
          <a:prstGeom prst="rect">
            <a:avLst/>
          </a:prstGeom>
          <a:noFill/>
        </p:spPr>
      </p:pic>
      <p:pic>
        <p:nvPicPr>
          <p:cNvPr id="31750" name="Picture 6" descr="C:\Documents and Settings\Admin\Мои документы\Downloads\2_symbols-icons\PNG\wired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5000" contrast="1000"/>
          </a:blip>
          <a:srcRect/>
          <a:stretch>
            <a:fillRect/>
          </a:stretch>
        </p:blipFill>
        <p:spPr bwMode="auto">
          <a:xfrm>
            <a:off x="2643175" y="2530934"/>
            <a:ext cx="500067" cy="500067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22" grpId="0"/>
      <p:bldP spid="23" grpId="0"/>
      <p:bldP spid="28" grpId="0"/>
      <p:bldP spid="29" grpId="0"/>
      <p:bldP spid="30" grpId="0"/>
      <p:bldP spid="34" grpId="0"/>
      <p:bldP spid="37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АДРЕС </a:t>
            </a:r>
            <a:r>
              <a:rPr lang="ru-RU" sz="4000" b="1" dirty="0">
                <a:latin typeface="Rex Bold " pitchFamily="50" charset="0"/>
              </a:rPr>
              <a:t>ОБЪЕКТА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0642" y="936435"/>
            <a:ext cx="8896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C9900"/>
                </a:solidFill>
                <a:latin typeface="Rex Bold " pitchFamily="50" charset="0"/>
              </a:rPr>
              <a:t>г</a:t>
            </a:r>
            <a:r>
              <a:rPr lang="ru-RU" sz="2000" b="1" dirty="0" err="1" smtClean="0">
                <a:solidFill>
                  <a:srgbClr val="CC9900"/>
                </a:solidFill>
                <a:latin typeface="Rex Bold " pitchFamily="50" charset="0"/>
              </a:rPr>
              <a:t>.Геленджик,ул</a:t>
            </a:r>
            <a:r>
              <a:rPr lang="ru-RU" sz="2000" b="1" dirty="0">
                <a:solidFill>
                  <a:srgbClr val="CC9900"/>
                </a:solidFill>
                <a:latin typeface="Rex Bold " pitchFamily="50" charset="0"/>
              </a:rPr>
              <a:t>. Луначарского, район кольцевой развязки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5786" y="2646032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Rex Bold " pitchFamily="50" charset="0"/>
              </a:rPr>
              <a:t>50,0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264603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ex Bold " pitchFamily="50" charset="0"/>
              </a:rPr>
              <a:t>33,3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400218"/>
            <a:ext cx="21435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Расположение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жилого комплекса по адресу: Краснодарский край, город Геленджик, ул. Луначарского, район кольцевой развязки выбрано не случайно,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место является наиболее удобным для применения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7-ми этажной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застройки, куда можно привлечь покупателей недорогих квартир.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455450"/>
            <a:ext cx="5990324" cy="43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52340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build="allAtOnce"/>
      <p:bldP spid="10" grpId="0"/>
      <p:bldP spid="52" grpId="0"/>
      <p:bldP spid="3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Rex Bold " pitchFamily="50" charset="0"/>
              </a:rPr>
              <a:t>МЕСТОНАХОЖДЕНИЕ </a:t>
            </a:r>
            <a:r>
              <a:rPr lang="ru-RU" sz="2400" b="1" dirty="0" smtClean="0">
                <a:latin typeface="Rex Bold " pitchFamily="50" charset="0"/>
              </a:rPr>
              <a:t>ОБЪЕКТА И ПРИИМУЩЕСТВА</a:t>
            </a:r>
            <a:endParaRPr lang="ru-RU" sz="24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6448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9900"/>
                </a:solidFill>
                <a:latin typeface="Rex Bold " pitchFamily="50" charset="0"/>
              </a:rPr>
              <a:t> </a:t>
            </a:r>
            <a:r>
              <a:rPr lang="ru-RU" sz="2000" b="1" dirty="0" smtClean="0">
                <a:solidFill>
                  <a:srgbClr val="CC9900"/>
                </a:solidFill>
                <a:latin typeface="Rex Bold " pitchFamily="50" charset="0"/>
              </a:rPr>
              <a:t>Город Геленджик Краснодарский край </a:t>
            </a:r>
            <a:endParaRPr lang="ru-RU" sz="2000" b="1" dirty="0">
              <a:solidFill>
                <a:srgbClr val="CC9900"/>
              </a:solidFill>
              <a:latin typeface="Rex Bold 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602" y="1410668"/>
            <a:ext cx="84588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настоящее время практически не проектируются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ми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этажные жилые дома с современной планировкой на территории Геленджика, а возможности размещения домов с большой этажностью не всегда присутствуют в сложившихся застройках. Жилой комплекс будет расположен в не густо застроенной части города.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1" y="2060848"/>
            <a:ext cx="5207415" cy="397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31085" y="2060849"/>
            <a:ext cx="30851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Рядом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3-х минутах ходьбы расположена школа, что имеет огромное значение для молодых семей. Население города сравнительно не большое и насчитывает 69 тыс. человек. Это говорит о том, что экологическая чистота территории вряд ли будет нарушена. Наличие остановки общественного транспорта находится в полуминутах пешим шагом от жилого комплекса, дает возможность беспрепятственно добираться до центра города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Такая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удобная транспортная доступность дает возможность жильцам комплекса беспрепятственно добираться до культурного центра города, иметь возможность в случае необходимости трудоустроиться в г. Геленджике и г. Новороссийске, посещать культурные мероприятия и торговые центры, вокзалы и аэропорты.</a:t>
            </a:r>
          </a:p>
          <a:p>
            <a:pPr algn="just"/>
            <a:endParaRPr lang="ru-RU" sz="1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которое выбрано под строительство жилого комплекса, предусмотрено градостроительным планом города Геленджика. Вдоль участка проходят все необходимые коммуникации.</a:t>
            </a: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37145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Описание проектов</a:t>
            </a:r>
            <a:r>
              <a:rPr lang="en-US" sz="4000" b="1" dirty="0" smtClean="0">
                <a:latin typeface="Rex Bold " pitchFamily="50" charset="0"/>
              </a:rPr>
              <a:t> </a:t>
            </a:r>
            <a:r>
              <a:rPr lang="ru-RU" sz="4000" b="1" dirty="0" smtClean="0">
                <a:latin typeface="Rex Bold " pitchFamily="50" charset="0"/>
              </a:rPr>
              <a:t>домов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2919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latin typeface="Rex Bold " pitchFamily="50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Rex Bold " pitchFamily="50" charset="0"/>
              </a:rPr>
              <a:t>ООО «КОМТЭР</a:t>
            </a: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-</a:t>
            </a:r>
            <a:r>
              <a:rPr lang="ru-RU" sz="2000" b="1" dirty="0" smtClean="0">
                <a:solidFill>
                  <a:schemeClr val="accent6"/>
                </a:solidFill>
                <a:latin typeface="Rex Bold " pitchFamily="50" charset="0"/>
              </a:rPr>
              <a:t>М»</a:t>
            </a:r>
            <a:endParaRPr lang="ru-RU" sz="2000" b="1" dirty="0">
              <a:solidFill>
                <a:schemeClr val="accent6"/>
              </a:solidFill>
              <a:latin typeface="Rex Bold " pitchFamily="50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4210055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SzPct val="120000"/>
              <a:buFont typeface="Wingdings" pitchFamily="2" charset="2"/>
              <a:buChar char="§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Планировка доступного жилья;</a:t>
            </a:r>
          </a:p>
          <a:p>
            <a:pPr>
              <a:buClr>
                <a:schemeClr val="accent6"/>
              </a:buClr>
              <a:buSzPct val="120000"/>
              <a:buFont typeface="Wingdings" pitchFamily="2" charset="2"/>
              <a:buChar char="§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Наличие в распоряжении у Инициаторов проекта </a:t>
            </a:r>
          </a:p>
          <a:p>
            <a:pPr>
              <a:buClr>
                <a:schemeClr val="accent6"/>
              </a:buClr>
              <a:buSzPct val="120000"/>
            </a:pP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готовых чертежей пяти-, семи- и девятиэтажных </a:t>
            </a:r>
          </a:p>
          <a:p>
            <a:pPr>
              <a:buClr>
                <a:schemeClr val="accent6"/>
              </a:buClr>
              <a:buSzPct val="120000"/>
            </a:pP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жилых домов, которые легко адаптируются </a:t>
            </a:r>
          </a:p>
          <a:p>
            <a:pPr>
              <a:buClr>
                <a:schemeClr val="accent6"/>
              </a:buClr>
              <a:buSzPct val="120000"/>
            </a:pP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к условиям застройки;</a:t>
            </a:r>
          </a:p>
          <a:p>
            <a:pPr>
              <a:buClr>
                <a:schemeClr val="accent6"/>
              </a:buClr>
              <a:buSzPct val="120000"/>
              <a:buFont typeface="Wingdings" pitchFamily="2" charset="2"/>
              <a:buChar char="§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Учтены пожелания различных групп населения;</a:t>
            </a:r>
          </a:p>
          <a:p>
            <a:pPr>
              <a:buClr>
                <a:schemeClr val="accent6"/>
              </a:buClr>
              <a:buSzPct val="120000"/>
              <a:buFont typeface="Wingdings" pitchFamily="2" charset="2"/>
              <a:buChar char="§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Улучшенная планировка домов;</a:t>
            </a:r>
          </a:p>
          <a:p>
            <a:pPr>
              <a:buClr>
                <a:schemeClr val="accent6"/>
              </a:buClr>
              <a:buSzPct val="120000"/>
              <a:buFont typeface="Wingdings" pitchFamily="2" charset="2"/>
              <a:buChar char="§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Полная меблировка квартир</a:t>
            </a:r>
          </a:p>
          <a:p>
            <a:pPr>
              <a:buClr>
                <a:schemeClr val="accent6"/>
              </a:buClr>
              <a:buSzPct val="120000"/>
              <a:buFont typeface="Wingdings" pitchFamily="2" charset="2"/>
              <a:buChar char="§"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Возможность свободной планировки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1412776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Комплекс доступного жилья, состоящий из 83 жилых Секций (Домов).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«КОМТЭР-М» намерено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реализовать проект, строительства жилого комплекса многоэтажных домов по готовым рабочим чертежам, имеющимся в распоряжении общества. Проектная документация требует только проведения необходимых согласований и привязки объекта на местности с учетом геологических исследований. Наличие имеющейся документации позволит сократить сроки проектирования и согласования, что положительно отразится на экономических показателях проекта.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1268760"/>
            <a:ext cx="356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Внешний</a:t>
            </a:r>
            <a:r>
              <a:rPr lang="en-US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вид </a:t>
            </a:r>
            <a:r>
              <a:rPr lang="en-US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пятиэтажного </a:t>
            </a:r>
            <a:r>
              <a:rPr lang="en-US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дома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1560" y="3588985"/>
            <a:ext cx="3351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Rex Bold " pitchFamily="50" charset="0"/>
              </a:rPr>
              <a:t>Особенности  домов</a:t>
            </a:r>
            <a:endParaRPr lang="ru-RU" sz="2000" b="1" dirty="0">
              <a:latin typeface="Rex Bold " pitchFamily="50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4860032" y="1484784"/>
            <a:ext cx="3278738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2"/>
          <p:cNvPicPr>
            <a:picLocks noChangeAspect="1" noChangeArrowheads="1"/>
          </p:cNvPicPr>
          <p:nvPr/>
        </p:nvPicPr>
        <p:blipFill>
          <a:blip r:embed="rId3" cstate="print">
            <a:lum bright="5000"/>
          </a:blip>
          <a:srcRect l="2362" t="25632" r="3740"/>
          <a:stretch>
            <a:fillRect/>
          </a:stretch>
        </p:blipFill>
        <p:spPr bwMode="auto">
          <a:xfrm>
            <a:off x="4932040" y="4293097"/>
            <a:ext cx="3240360" cy="191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4644008" y="3933056"/>
            <a:ext cx="356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Внешний</a:t>
            </a:r>
            <a:r>
              <a:rPr lang="en-US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вид </a:t>
            </a:r>
            <a:r>
              <a:rPr lang="en-US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семиэтажного </a:t>
            </a:r>
            <a:r>
              <a:rPr lang="en-US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latin typeface="Rex Bold " pitchFamily="50" charset="0"/>
                <a:ea typeface="Tahoma" pitchFamily="34" charset="0"/>
                <a:cs typeface="Tahoma" pitchFamily="34" charset="0"/>
              </a:rPr>
              <a:t>дома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860032" y="4149080"/>
            <a:ext cx="3278738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11560" y="4149080"/>
            <a:ext cx="3278738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7" t="5409" r="12" b="-4186"/>
          <a:stretch/>
        </p:blipFill>
        <p:spPr bwMode="auto">
          <a:xfrm>
            <a:off x="4910180" y="1819455"/>
            <a:ext cx="3240000" cy="2016000"/>
          </a:xfrm>
          <a:prstGeom prst="rect">
            <a:avLst/>
          </a:prstGeom>
          <a:noFill/>
          <a:ln w="88900" cap="sq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44000"/>
              </a:schemeClr>
            </a:outerShdw>
          </a:effectLst>
          <a:scene3d>
            <a:camera prst="orthographicFront"/>
            <a:lightRig rig="twoPt" dir="t"/>
          </a:scene3d>
          <a:sp3d>
            <a:bevelT w="25400" h="19050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23" grpId="0"/>
      <p:bldP spid="52" grpId="0"/>
      <p:bldP spid="26" grpId="0"/>
      <p:bldP spid="39" grpId="0"/>
      <p:bldP spid="3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Расположение домов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5584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9900"/>
                </a:solidFill>
                <a:latin typeface="Rex Bold " pitchFamily="50" charset="0"/>
              </a:rPr>
              <a:t> </a:t>
            </a:r>
            <a:r>
              <a:rPr lang="ru-RU" sz="2000" b="1" dirty="0" smtClean="0">
                <a:solidFill>
                  <a:srgbClr val="CC9900"/>
                </a:solidFill>
                <a:latin typeface="Rex Bold " pitchFamily="50" charset="0"/>
              </a:rPr>
              <a:t>План размещения объекта</a:t>
            </a:r>
            <a:endParaRPr lang="ru-RU" sz="2000" b="1" dirty="0">
              <a:solidFill>
                <a:srgbClr val="CC9900"/>
              </a:solidFill>
              <a:latin typeface="Rex Bold 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5786" y="2646032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Rex Bold " pitchFamily="50" charset="0"/>
              </a:rPr>
              <a:t>50,0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264603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ex Bold " pitchFamily="50" charset="0"/>
              </a:rPr>
              <a:t>33,3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58082" y="2646032"/>
            <a:ext cx="1390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ex Bold " pitchFamily="50" charset="0"/>
              </a:rPr>
              <a:t>16,7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1" y="2646032"/>
            <a:ext cx="6897489" cy="32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889221" y="1636050"/>
            <a:ext cx="6897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На данном участке планируется, согласно разработанному генплану, разместить микрорайон доступного жилья, состоящий из 83-ех 7-ми этажных Секций (домов), согласно предлагаемого проекта типовой секции жилого дома всего квартир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2149 </a:t>
            </a:r>
            <a:r>
              <a:rPr lang="ru-RU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шт., площадь квартир 123684, м/м 530 шт.,.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99622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52" grpId="0"/>
      <p:bldP spid="36" grpId="0"/>
      <p:bldP spid="34" grpId="0"/>
      <p:bldP spid="35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Rex Bold " pitchFamily="50" charset="0"/>
              </a:rPr>
              <a:t>ПОЭТАЖНАЯ ПЛАНИРОВКА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5296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9900"/>
                </a:solidFill>
                <a:latin typeface="Rex Bold " pitchFamily="50" charset="0"/>
              </a:rPr>
              <a:t> </a:t>
            </a:r>
            <a:r>
              <a:rPr lang="ru-RU" sz="2000" b="1" dirty="0">
                <a:solidFill>
                  <a:srgbClr val="CC9900"/>
                </a:solidFill>
                <a:latin typeface="Rex Bold " pitchFamily="50" charset="0"/>
              </a:rPr>
              <a:t>Планировка первого этажа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00808"/>
            <a:ext cx="6506843" cy="464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1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Rex Bold " pitchFamily="50" charset="0"/>
              </a:rPr>
              <a:t>ПОЭТАЖНАЯ ПЛАНИРОВКА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000108"/>
            <a:ext cx="616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C9900"/>
                </a:solidFill>
                <a:latin typeface="Rex Bold " pitchFamily="50" charset="0"/>
              </a:rPr>
              <a:t>Планировка типового этажа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64184"/>
            <a:ext cx="6781410" cy="472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72885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86710" y="6500834"/>
            <a:ext cx="100013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500034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738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Rex Bold " pitchFamily="50" charset="0"/>
              </a:rPr>
              <a:t>ПЛАНИРОВКА КВАРТИР</a:t>
            </a:r>
            <a:endParaRPr lang="ru-RU" sz="4000" b="1" dirty="0">
              <a:latin typeface="Rex Bold 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00108"/>
            <a:ext cx="4720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C9900"/>
                </a:solidFill>
                <a:latin typeface="Rex Bold " pitchFamily="50" charset="0"/>
              </a:rPr>
              <a:t> </a:t>
            </a:r>
            <a:r>
              <a:rPr lang="ru-RU" sz="2000" b="1" dirty="0">
                <a:solidFill>
                  <a:srgbClr val="CC9900"/>
                </a:solidFill>
                <a:latin typeface="Rex Bold " pitchFamily="50" charset="0"/>
              </a:rPr>
              <a:t>987 однокомнатных квартир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6540365"/>
            <a:ext cx="100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komter.ru</a:t>
            </a:r>
            <a:endParaRPr lang="ru-RU" sz="1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7392" y="1844824"/>
            <a:ext cx="8067056" cy="428628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584830" y="1874472"/>
            <a:ext cx="3214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41,85-52.4 </a:t>
            </a: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b="1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2646032"/>
            <a:ext cx="1533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ex Bold " pitchFamily="50" charset="0"/>
              </a:rPr>
              <a:t>16,7</a:t>
            </a:r>
            <a:r>
              <a:rPr lang="ru-RU" sz="3200" baseline="30000" dirty="0" smtClean="0">
                <a:solidFill>
                  <a:schemeClr val="bg1"/>
                </a:solidFill>
                <a:latin typeface="Rex Bold " pitchFamily="50" charset="0"/>
              </a:rPr>
              <a:t>%</a:t>
            </a:r>
            <a:endParaRPr lang="ru-RU" sz="3200" baseline="30000" dirty="0">
              <a:solidFill>
                <a:schemeClr val="bg1"/>
              </a:solidFill>
              <a:latin typeface="Rex Bold " pitchFamily="50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09878" y="2207023"/>
            <a:ext cx="142876" cy="714380"/>
            <a:chOff x="857224" y="2857496"/>
            <a:chExt cx="142876" cy="71438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607985" y="3178173"/>
              <a:ext cx="642942" cy="1588"/>
            </a:xfrm>
            <a:prstGeom prst="line">
              <a:avLst/>
            </a:prstGeom>
            <a:ln w="31750">
              <a:solidFill>
                <a:srgbClr val="CCC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857224" y="3429000"/>
              <a:ext cx="142876" cy="14287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168352" cy="386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1" y="3230807"/>
            <a:ext cx="44003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194501"/>
      </p:ext>
    </p:extLst>
  </p:cSld>
  <p:clrMapOvr>
    <a:masterClrMapping/>
  </p:clrMapOvr>
  <p:transition spd="slow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/>
      <p:bldP spid="10" grpId="0"/>
      <p:bldP spid="23" grpId="0" animBg="1"/>
      <p:bldP spid="36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100000">
              <a:schemeClr val="tx1">
                <a:alpha val="8000"/>
              </a:schemeClr>
            </a:gs>
          </a:gsLst>
          <a:lin ang="5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14460</TotalTime>
  <Words>1027</Words>
  <Application>Microsoft Office PowerPoint</Application>
  <PresentationFormat>Экран (4:3)</PresentationFormat>
  <Paragraphs>204</Paragraphs>
  <Slides>16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Rex Bold </vt:lpstr>
      <vt:lpstr>Arial Black</vt:lpstr>
      <vt:lpstr>Tahoma</vt:lpstr>
      <vt:lpstr>Wingdings</vt:lpstr>
      <vt:lpstr>Главная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Федоров</dc:creator>
  <cp:lastModifiedBy>User</cp:lastModifiedBy>
  <cp:revision>358</cp:revision>
  <cp:lastPrinted>2016-06-10T14:36:28Z</cp:lastPrinted>
  <dcterms:created xsi:type="dcterms:W3CDTF">2011-09-08T12:42:57Z</dcterms:created>
  <dcterms:modified xsi:type="dcterms:W3CDTF">2016-06-10T14:39:39Z</dcterms:modified>
</cp:coreProperties>
</file>